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6" r:id="rId2"/>
  </p:sldMasterIdLst>
  <p:sldIdLst>
    <p:sldId id="256" r:id="rId3"/>
    <p:sldId id="257" r:id="rId4"/>
    <p:sldId id="496" r:id="rId5"/>
    <p:sldId id="498" r:id="rId6"/>
    <p:sldId id="499" r:id="rId7"/>
    <p:sldId id="500" r:id="rId8"/>
    <p:sldId id="501" r:id="rId9"/>
    <p:sldId id="502" r:id="rId10"/>
    <p:sldId id="505" r:id="rId11"/>
    <p:sldId id="504" r:id="rId12"/>
    <p:sldId id="507" r:id="rId13"/>
    <p:sldId id="510" r:id="rId14"/>
    <p:sldId id="508" r:id="rId15"/>
    <p:sldId id="511" r:id="rId16"/>
    <p:sldId id="506" r:id="rId17"/>
    <p:sldId id="512" r:id="rId18"/>
    <p:sldId id="513" r:id="rId19"/>
    <p:sldId id="522" r:id="rId20"/>
    <p:sldId id="523" r:id="rId21"/>
    <p:sldId id="524" r:id="rId22"/>
    <p:sldId id="526" r:id="rId23"/>
    <p:sldId id="525" r:id="rId24"/>
    <p:sldId id="528" r:id="rId25"/>
    <p:sldId id="529" r:id="rId26"/>
    <p:sldId id="530" r:id="rId27"/>
    <p:sldId id="531" r:id="rId28"/>
    <p:sldId id="532" r:id="rId29"/>
    <p:sldId id="533" r:id="rId30"/>
    <p:sldId id="534" r:id="rId31"/>
    <p:sldId id="535" r:id="rId32"/>
    <p:sldId id="536" r:id="rId33"/>
    <p:sldId id="537" r:id="rId34"/>
    <p:sldId id="682" r:id="rId35"/>
    <p:sldId id="683" r:id="rId36"/>
    <p:sldId id="684" r:id="rId37"/>
    <p:sldId id="685" r:id="rId38"/>
    <p:sldId id="686" r:id="rId39"/>
    <p:sldId id="687" r:id="rId40"/>
    <p:sldId id="688" r:id="rId41"/>
    <p:sldId id="689" r:id="rId42"/>
    <p:sldId id="690" r:id="rId43"/>
    <p:sldId id="691" r:id="rId44"/>
    <p:sldId id="692" r:id="rId45"/>
    <p:sldId id="693" r:id="rId46"/>
    <p:sldId id="694" r:id="rId47"/>
    <p:sldId id="695" r:id="rId48"/>
    <p:sldId id="696" r:id="rId49"/>
    <p:sldId id="697" r:id="rId50"/>
    <p:sldId id="698" r:id="rId51"/>
    <p:sldId id="699" r:id="rId52"/>
    <p:sldId id="700" r:id="rId53"/>
    <p:sldId id="701" r:id="rId54"/>
    <p:sldId id="702" r:id="rId55"/>
    <p:sldId id="703" r:id="rId56"/>
    <p:sldId id="704" r:id="rId57"/>
    <p:sldId id="705" r:id="rId58"/>
    <p:sldId id="706" r:id="rId59"/>
    <p:sldId id="707" r:id="rId60"/>
    <p:sldId id="708" r:id="rId61"/>
    <p:sldId id="709" r:id="rId62"/>
    <p:sldId id="710" r:id="rId63"/>
    <p:sldId id="711" r:id="rId64"/>
    <p:sldId id="712" r:id="rId65"/>
    <p:sldId id="713" r:id="rId66"/>
    <p:sldId id="680" r:id="rId67"/>
    <p:sldId id="681" r:id="rId68"/>
  </p:sldIdLst>
  <p:sldSz cx="9144000" cy="6858000" type="screen4x3"/>
  <p:notesSz cx="9144000" cy="6858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2" d="100"/>
          <a:sy n="62" d="100"/>
        </p:scale>
        <p:origin x="1129" y="27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7" Type="http://schemas.openxmlformats.org/officeDocument/2006/relationships/slide" Target="slides/slide5.xml"/><Relationship Id="rId71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slide" Target="slides/slide64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tableStyles" Target="tableStyle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2125980"/>
            <a:ext cx="77724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600" b="1" i="0">
                <a:solidFill>
                  <a:srgbClr val="3C39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08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50" b="0" i="0">
                <a:solidFill>
                  <a:srgbClr val="3C39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3/21/2025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950" b="0" i="0">
                <a:solidFill>
                  <a:srgbClr val="3C3935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30"/>
              </a:spcBef>
            </a:pPr>
            <a:fld id="{81D60167-4931-47E6-BA6A-407CBD079E47}" type="slidenum">
              <a:rPr dirty="0"/>
              <a:t>‹#›</a:t>
            </a:fld>
            <a:r>
              <a:rPr spc="405" dirty="0"/>
              <a:t> </a:t>
            </a:r>
            <a:r>
              <a:rPr dirty="0"/>
              <a:t>|</a:t>
            </a:r>
            <a:r>
              <a:rPr spc="155" dirty="0"/>
              <a:t>  </a:t>
            </a:r>
            <a:r>
              <a:rPr dirty="0"/>
              <a:t>Faculty</a:t>
            </a:r>
            <a:r>
              <a:rPr spc="120" dirty="0"/>
              <a:t> </a:t>
            </a:r>
            <a:r>
              <a:rPr dirty="0"/>
              <a:t>of</a:t>
            </a:r>
            <a:r>
              <a:rPr spc="25" dirty="0"/>
              <a:t> </a:t>
            </a:r>
            <a:r>
              <a:rPr dirty="0"/>
              <a:t>Business</a:t>
            </a:r>
            <a:r>
              <a:rPr spc="125" dirty="0"/>
              <a:t> </a:t>
            </a:r>
            <a:r>
              <a:rPr dirty="0"/>
              <a:t>and</a:t>
            </a:r>
            <a:r>
              <a:rPr spc="60" dirty="0"/>
              <a:t> </a:t>
            </a:r>
            <a:r>
              <a:rPr dirty="0"/>
              <a:t>Law</a:t>
            </a:r>
            <a:r>
              <a:rPr spc="45" dirty="0"/>
              <a:t> </a:t>
            </a:r>
            <a:r>
              <a:rPr dirty="0"/>
              <a:t>|</a:t>
            </a:r>
            <a:r>
              <a:rPr spc="135" dirty="0"/>
              <a:t> </a:t>
            </a:r>
            <a:r>
              <a:rPr dirty="0"/>
              <a:t>Peter</a:t>
            </a:r>
            <a:r>
              <a:rPr spc="55" dirty="0"/>
              <a:t> </a:t>
            </a:r>
            <a:r>
              <a:rPr dirty="0"/>
              <a:t>Faber</a:t>
            </a:r>
            <a:r>
              <a:rPr spc="55" dirty="0"/>
              <a:t> </a:t>
            </a:r>
            <a:r>
              <a:rPr dirty="0"/>
              <a:t>Business</a:t>
            </a:r>
            <a:r>
              <a:rPr spc="120" dirty="0"/>
              <a:t> </a:t>
            </a:r>
            <a:r>
              <a:rPr spc="-10" dirty="0"/>
              <a:t>School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3/21/2025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750" b="0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pPr marL="28575">
              <a:spcBef>
                <a:spcPts val="4"/>
              </a:spcBef>
            </a:pPr>
            <a:fld id="{81D60167-4931-47E6-BA6A-407CBD079E47}" type="slidenum">
              <a:rPr lang="en-US" smtClean="0"/>
              <a:pPr marL="28575">
                <a:spcBef>
                  <a:spcPts val="4"/>
                </a:spcBef>
              </a:pPr>
              <a:t>‹#›</a:t>
            </a:fld>
            <a:r>
              <a:rPr lang="en-US" spc="176"/>
              <a:t> </a:t>
            </a:r>
            <a:r>
              <a:rPr lang="en-US"/>
              <a:t>|</a:t>
            </a:r>
            <a:r>
              <a:rPr lang="en-US" spc="300"/>
              <a:t> </a:t>
            </a:r>
            <a:r>
              <a:rPr lang="en-US"/>
              <a:t>Faculty</a:t>
            </a:r>
            <a:r>
              <a:rPr lang="en-US" spc="-11"/>
              <a:t> </a:t>
            </a:r>
            <a:r>
              <a:rPr lang="en-US"/>
              <a:t>of</a:t>
            </a:r>
            <a:r>
              <a:rPr lang="en-US" spc="-15"/>
              <a:t> </a:t>
            </a:r>
            <a:r>
              <a:rPr lang="en-US"/>
              <a:t>Business</a:t>
            </a:r>
            <a:r>
              <a:rPr lang="en-US" spc="-15"/>
              <a:t> </a:t>
            </a:r>
            <a:r>
              <a:rPr lang="en-US"/>
              <a:t>and</a:t>
            </a:r>
            <a:r>
              <a:rPr lang="en-US" spc="-15"/>
              <a:t> </a:t>
            </a:r>
            <a:r>
              <a:rPr lang="en-US"/>
              <a:t>Law</a:t>
            </a:r>
            <a:r>
              <a:rPr lang="en-US" spc="-11"/>
              <a:t> </a:t>
            </a:r>
            <a:r>
              <a:rPr lang="en-US"/>
              <a:t>|</a:t>
            </a:r>
            <a:r>
              <a:rPr lang="en-US" spc="-11"/>
              <a:t> </a:t>
            </a:r>
            <a:r>
              <a:rPr lang="en-US"/>
              <a:t>Peter</a:t>
            </a:r>
            <a:r>
              <a:rPr lang="en-US" spc="-8"/>
              <a:t> </a:t>
            </a:r>
            <a:r>
              <a:rPr lang="en-US"/>
              <a:t>Faber</a:t>
            </a:r>
            <a:r>
              <a:rPr lang="en-US" spc="-11"/>
              <a:t> </a:t>
            </a:r>
            <a:r>
              <a:rPr lang="en-US"/>
              <a:t>Business</a:t>
            </a:r>
            <a:r>
              <a:rPr lang="en-US" spc="-11"/>
              <a:t> </a:t>
            </a:r>
            <a:r>
              <a:rPr lang="en-US" spc="-8"/>
              <a:t>School</a:t>
            </a:r>
            <a:endParaRPr lang="en-US" spc="-8" dirty="0"/>
          </a:p>
        </p:txBody>
      </p:sp>
    </p:spTree>
    <p:extLst>
      <p:ext uri="{BB962C8B-B14F-4D97-AF65-F5344CB8AC3E}">
        <p14:creationId xmlns:p14="http://schemas.microsoft.com/office/powerpoint/2010/main" val="707722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600" b="1" i="0">
                <a:solidFill>
                  <a:srgbClr val="3C39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850" b="0" i="0">
                <a:solidFill>
                  <a:srgbClr val="3C39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3/21/2025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950" b="0" i="0">
                <a:solidFill>
                  <a:srgbClr val="3C3935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30"/>
              </a:spcBef>
            </a:pPr>
            <a:fld id="{81D60167-4931-47E6-BA6A-407CBD079E47}" type="slidenum">
              <a:rPr dirty="0"/>
              <a:t>‹#›</a:t>
            </a:fld>
            <a:r>
              <a:rPr spc="405" dirty="0"/>
              <a:t> </a:t>
            </a:r>
            <a:r>
              <a:rPr dirty="0"/>
              <a:t>|</a:t>
            </a:r>
            <a:r>
              <a:rPr spc="155" dirty="0"/>
              <a:t>  </a:t>
            </a:r>
            <a:r>
              <a:rPr dirty="0"/>
              <a:t>Faculty</a:t>
            </a:r>
            <a:r>
              <a:rPr spc="120" dirty="0"/>
              <a:t> </a:t>
            </a:r>
            <a:r>
              <a:rPr dirty="0"/>
              <a:t>of</a:t>
            </a:r>
            <a:r>
              <a:rPr spc="25" dirty="0"/>
              <a:t> </a:t>
            </a:r>
            <a:r>
              <a:rPr dirty="0"/>
              <a:t>Business</a:t>
            </a:r>
            <a:r>
              <a:rPr spc="125" dirty="0"/>
              <a:t> </a:t>
            </a:r>
            <a:r>
              <a:rPr dirty="0"/>
              <a:t>and</a:t>
            </a:r>
            <a:r>
              <a:rPr spc="60" dirty="0"/>
              <a:t> </a:t>
            </a:r>
            <a:r>
              <a:rPr dirty="0"/>
              <a:t>Law</a:t>
            </a:r>
            <a:r>
              <a:rPr spc="45" dirty="0"/>
              <a:t> </a:t>
            </a:r>
            <a:r>
              <a:rPr dirty="0"/>
              <a:t>|</a:t>
            </a:r>
            <a:r>
              <a:rPr spc="135" dirty="0"/>
              <a:t> </a:t>
            </a:r>
            <a:r>
              <a:rPr dirty="0"/>
              <a:t>Peter</a:t>
            </a:r>
            <a:r>
              <a:rPr spc="55" dirty="0"/>
              <a:t> </a:t>
            </a:r>
            <a:r>
              <a:rPr dirty="0"/>
              <a:t>Faber</a:t>
            </a:r>
            <a:r>
              <a:rPr spc="55" dirty="0"/>
              <a:t> </a:t>
            </a:r>
            <a:r>
              <a:rPr dirty="0"/>
              <a:t>Business</a:t>
            </a:r>
            <a:r>
              <a:rPr spc="120" dirty="0"/>
              <a:t> </a:t>
            </a:r>
            <a:r>
              <a:rPr spc="-10" dirty="0"/>
              <a:t>School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600" b="1" i="0">
                <a:solidFill>
                  <a:srgbClr val="3C39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3/21/2025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950" b="0" i="0">
                <a:solidFill>
                  <a:srgbClr val="3C3935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30"/>
              </a:spcBef>
            </a:pPr>
            <a:fld id="{81D60167-4931-47E6-BA6A-407CBD079E47}" type="slidenum">
              <a:rPr dirty="0"/>
              <a:t>‹#›</a:t>
            </a:fld>
            <a:r>
              <a:rPr spc="405" dirty="0"/>
              <a:t> </a:t>
            </a:r>
            <a:r>
              <a:rPr dirty="0"/>
              <a:t>|</a:t>
            </a:r>
            <a:r>
              <a:rPr spc="155" dirty="0"/>
              <a:t>  </a:t>
            </a:r>
            <a:r>
              <a:rPr dirty="0"/>
              <a:t>Faculty</a:t>
            </a:r>
            <a:r>
              <a:rPr spc="120" dirty="0"/>
              <a:t> </a:t>
            </a:r>
            <a:r>
              <a:rPr dirty="0"/>
              <a:t>of</a:t>
            </a:r>
            <a:r>
              <a:rPr spc="25" dirty="0"/>
              <a:t> </a:t>
            </a:r>
            <a:r>
              <a:rPr dirty="0"/>
              <a:t>Business</a:t>
            </a:r>
            <a:r>
              <a:rPr spc="125" dirty="0"/>
              <a:t> </a:t>
            </a:r>
            <a:r>
              <a:rPr dirty="0"/>
              <a:t>and</a:t>
            </a:r>
            <a:r>
              <a:rPr spc="60" dirty="0"/>
              <a:t> </a:t>
            </a:r>
            <a:r>
              <a:rPr dirty="0"/>
              <a:t>Law</a:t>
            </a:r>
            <a:r>
              <a:rPr spc="45" dirty="0"/>
              <a:t> </a:t>
            </a:r>
            <a:r>
              <a:rPr dirty="0"/>
              <a:t>|</a:t>
            </a:r>
            <a:r>
              <a:rPr spc="135" dirty="0"/>
              <a:t> </a:t>
            </a:r>
            <a:r>
              <a:rPr dirty="0"/>
              <a:t>Peter</a:t>
            </a:r>
            <a:r>
              <a:rPr spc="55" dirty="0"/>
              <a:t> </a:t>
            </a:r>
            <a:r>
              <a:rPr dirty="0"/>
              <a:t>Faber</a:t>
            </a:r>
            <a:r>
              <a:rPr spc="55" dirty="0"/>
              <a:t> </a:t>
            </a:r>
            <a:r>
              <a:rPr dirty="0"/>
              <a:t>Business</a:t>
            </a:r>
            <a:r>
              <a:rPr spc="120" dirty="0"/>
              <a:t> </a:t>
            </a:r>
            <a:r>
              <a:rPr spc="-10" dirty="0"/>
              <a:t>School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600" b="1" i="0">
                <a:solidFill>
                  <a:srgbClr val="3C39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3/21/2025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950" b="0" i="0">
                <a:solidFill>
                  <a:srgbClr val="3C3935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30"/>
              </a:spcBef>
            </a:pPr>
            <a:fld id="{81D60167-4931-47E6-BA6A-407CBD079E47}" type="slidenum">
              <a:rPr dirty="0"/>
              <a:t>‹#›</a:t>
            </a:fld>
            <a:r>
              <a:rPr spc="405" dirty="0"/>
              <a:t> </a:t>
            </a:r>
            <a:r>
              <a:rPr dirty="0"/>
              <a:t>|</a:t>
            </a:r>
            <a:r>
              <a:rPr spc="155" dirty="0"/>
              <a:t>  </a:t>
            </a:r>
            <a:r>
              <a:rPr dirty="0"/>
              <a:t>Faculty</a:t>
            </a:r>
            <a:r>
              <a:rPr spc="120" dirty="0"/>
              <a:t> </a:t>
            </a:r>
            <a:r>
              <a:rPr dirty="0"/>
              <a:t>of</a:t>
            </a:r>
            <a:r>
              <a:rPr spc="25" dirty="0"/>
              <a:t> </a:t>
            </a:r>
            <a:r>
              <a:rPr dirty="0"/>
              <a:t>Business</a:t>
            </a:r>
            <a:r>
              <a:rPr spc="125" dirty="0"/>
              <a:t> </a:t>
            </a:r>
            <a:r>
              <a:rPr dirty="0"/>
              <a:t>and</a:t>
            </a:r>
            <a:r>
              <a:rPr spc="60" dirty="0"/>
              <a:t> </a:t>
            </a:r>
            <a:r>
              <a:rPr dirty="0"/>
              <a:t>Law</a:t>
            </a:r>
            <a:r>
              <a:rPr spc="45" dirty="0"/>
              <a:t> </a:t>
            </a:r>
            <a:r>
              <a:rPr dirty="0"/>
              <a:t>|</a:t>
            </a:r>
            <a:r>
              <a:rPr spc="135" dirty="0"/>
              <a:t> </a:t>
            </a:r>
            <a:r>
              <a:rPr dirty="0"/>
              <a:t>Peter</a:t>
            </a:r>
            <a:r>
              <a:rPr spc="55" dirty="0"/>
              <a:t> </a:t>
            </a:r>
            <a:r>
              <a:rPr dirty="0"/>
              <a:t>Faber</a:t>
            </a:r>
            <a:r>
              <a:rPr spc="55" dirty="0"/>
              <a:t> </a:t>
            </a:r>
            <a:r>
              <a:rPr dirty="0"/>
              <a:t>Business</a:t>
            </a:r>
            <a:r>
              <a:rPr spc="120" dirty="0"/>
              <a:t> </a:t>
            </a:r>
            <a:r>
              <a:rPr spc="-10" dirty="0"/>
              <a:t>School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3/21/2025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950" b="0" i="0">
                <a:solidFill>
                  <a:srgbClr val="3C3935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30"/>
              </a:spcBef>
            </a:pPr>
            <a:fld id="{81D60167-4931-47E6-BA6A-407CBD079E47}" type="slidenum">
              <a:rPr dirty="0"/>
              <a:t>‹#›</a:t>
            </a:fld>
            <a:r>
              <a:rPr spc="405" dirty="0"/>
              <a:t> </a:t>
            </a:r>
            <a:r>
              <a:rPr dirty="0"/>
              <a:t>|</a:t>
            </a:r>
            <a:r>
              <a:rPr spc="155" dirty="0"/>
              <a:t>  </a:t>
            </a:r>
            <a:r>
              <a:rPr dirty="0"/>
              <a:t>Faculty</a:t>
            </a:r>
            <a:r>
              <a:rPr spc="120" dirty="0"/>
              <a:t> </a:t>
            </a:r>
            <a:r>
              <a:rPr dirty="0"/>
              <a:t>of</a:t>
            </a:r>
            <a:r>
              <a:rPr spc="25" dirty="0"/>
              <a:t> </a:t>
            </a:r>
            <a:r>
              <a:rPr dirty="0"/>
              <a:t>Business</a:t>
            </a:r>
            <a:r>
              <a:rPr spc="125" dirty="0"/>
              <a:t> </a:t>
            </a:r>
            <a:r>
              <a:rPr dirty="0"/>
              <a:t>and</a:t>
            </a:r>
            <a:r>
              <a:rPr spc="60" dirty="0"/>
              <a:t> </a:t>
            </a:r>
            <a:r>
              <a:rPr dirty="0"/>
              <a:t>Law</a:t>
            </a:r>
            <a:r>
              <a:rPr spc="45" dirty="0"/>
              <a:t> </a:t>
            </a:r>
            <a:r>
              <a:rPr dirty="0"/>
              <a:t>|</a:t>
            </a:r>
            <a:r>
              <a:rPr spc="135" dirty="0"/>
              <a:t> </a:t>
            </a:r>
            <a:r>
              <a:rPr dirty="0"/>
              <a:t>Peter</a:t>
            </a:r>
            <a:r>
              <a:rPr spc="55" dirty="0"/>
              <a:t> </a:t>
            </a:r>
            <a:r>
              <a:rPr dirty="0"/>
              <a:t>Faber</a:t>
            </a:r>
            <a:r>
              <a:rPr spc="55" dirty="0"/>
              <a:t> </a:t>
            </a:r>
            <a:r>
              <a:rPr dirty="0"/>
              <a:t>Business</a:t>
            </a:r>
            <a:r>
              <a:rPr spc="120" dirty="0"/>
              <a:t> </a:t>
            </a:r>
            <a:r>
              <a:rPr spc="-10" dirty="0"/>
              <a:t>School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519596" y="713233"/>
            <a:ext cx="3767469" cy="33470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175" b="1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0800" cy="21929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25" b="1" i="0">
                <a:solidFill>
                  <a:srgbClr val="0D0D0D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3/21/2025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750" b="0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pPr marL="28575">
              <a:spcBef>
                <a:spcPts val="4"/>
              </a:spcBef>
            </a:pPr>
            <a:fld id="{81D60167-4931-47E6-BA6A-407CBD079E47}" type="slidenum">
              <a:rPr lang="en-US" smtClean="0"/>
              <a:pPr marL="28575">
                <a:spcBef>
                  <a:spcPts val="4"/>
                </a:spcBef>
              </a:pPr>
              <a:t>‹#›</a:t>
            </a:fld>
            <a:r>
              <a:rPr lang="en-US" spc="176"/>
              <a:t> </a:t>
            </a:r>
            <a:r>
              <a:rPr lang="en-US"/>
              <a:t>|</a:t>
            </a:r>
            <a:r>
              <a:rPr lang="en-US" spc="300"/>
              <a:t> </a:t>
            </a:r>
            <a:r>
              <a:rPr lang="en-US"/>
              <a:t>Faculty</a:t>
            </a:r>
            <a:r>
              <a:rPr lang="en-US" spc="-11"/>
              <a:t> </a:t>
            </a:r>
            <a:r>
              <a:rPr lang="en-US"/>
              <a:t>of</a:t>
            </a:r>
            <a:r>
              <a:rPr lang="en-US" spc="-15"/>
              <a:t> </a:t>
            </a:r>
            <a:r>
              <a:rPr lang="en-US"/>
              <a:t>Business</a:t>
            </a:r>
            <a:r>
              <a:rPr lang="en-US" spc="-15"/>
              <a:t> </a:t>
            </a:r>
            <a:r>
              <a:rPr lang="en-US"/>
              <a:t>and</a:t>
            </a:r>
            <a:r>
              <a:rPr lang="en-US" spc="-15"/>
              <a:t> </a:t>
            </a:r>
            <a:r>
              <a:rPr lang="en-US"/>
              <a:t>Law</a:t>
            </a:r>
            <a:r>
              <a:rPr lang="en-US" spc="-11"/>
              <a:t> </a:t>
            </a:r>
            <a:r>
              <a:rPr lang="en-US"/>
              <a:t>|</a:t>
            </a:r>
            <a:r>
              <a:rPr lang="en-US" spc="-11"/>
              <a:t> </a:t>
            </a:r>
            <a:r>
              <a:rPr lang="en-US"/>
              <a:t>Peter</a:t>
            </a:r>
            <a:r>
              <a:rPr lang="en-US" spc="-8"/>
              <a:t> </a:t>
            </a:r>
            <a:r>
              <a:rPr lang="en-US"/>
              <a:t>Faber</a:t>
            </a:r>
            <a:r>
              <a:rPr lang="en-US" spc="-11"/>
              <a:t> </a:t>
            </a:r>
            <a:r>
              <a:rPr lang="en-US"/>
              <a:t>Business</a:t>
            </a:r>
            <a:r>
              <a:rPr lang="en-US" spc="-11"/>
              <a:t> </a:t>
            </a:r>
            <a:r>
              <a:rPr lang="en-US" spc="-8"/>
              <a:t>School</a:t>
            </a:r>
            <a:endParaRPr lang="en-US" spc="-8" dirty="0"/>
          </a:p>
        </p:txBody>
      </p:sp>
    </p:spTree>
    <p:extLst>
      <p:ext uri="{BB962C8B-B14F-4D97-AF65-F5344CB8AC3E}">
        <p14:creationId xmlns:p14="http://schemas.microsoft.com/office/powerpoint/2010/main" val="1147742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19610" y="713233"/>
            <a:ext cx="6553200" cy="334707"/>
          </a:xfrm>
        </p:spPr>
        <p:txBody>
          <a:bodyPr lIns="0" tIns="0" rIns="0" bIns="0"/>
          <a:lstStyle>
            <a:lvl1pPr>
              <a:defRPr sz="2175" b="1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08455" y="1392429"/>
            <a:ext cx="8127091" cy="219291"/>
          </a:xfrm>
        </p:spPr>
        <p:txBody>
          <a:bodyPr lIns="0" tIns="0" rIns="0" bIns="0"/>
          <a:lstStyle>
            <a:lvl1pPr>
              <a:defRPr sz="1425" b="1" i="0">
                <a:solidFill>
                  <a:srgbClr val="0D0D0D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3/21/2025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750" b="0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pPr marL="28575">
              <a:spcBef>
                <a:spcPts val="4"/>
              </a:spcBef>
            </a:pPr>
            <a:fld id="{81D60167-4931-47E6-BA6A-407CBD079E47}" type="slidenum">
              <a:rPr lang="en-US" smtClean="0"/>
              <a:pPr marL="28575">
                <a:spcBef>
                  <a:spcPts val="4"/>
                </a:spcBef>
              </a:pPr>
              <a:t>‹#›</a:t>
            </a:fld>
            <a:r>
              <a:rPr lang="en-US" spc="176"/>
              <a:t> </a:t>
            </a:r>
            <a:r>
              <a:rPr lang="en-US"/>
              <a:t>|</a:t>
            </a:r>
            <a:r>
              <a:rPr lang="en-US" spc="300"/>
              <a:t> </a:t>
            </a:r>
            <a:r>
              <a:rPr lang="en-US"/>
              <a:t>Faculty</a:t>
            </a:r>
            <a:r>
              <a:rPr lang="en-US" spc="-11"/>
              <a:t> </a:t>
            </a:r>
            <a:r>
              <a:rPr lang="en-US"/>
              <a:t>of</a:t>
            </a:r>
            <a:r>
              <a:rPr lang="en-US" spc="-15"/>
              <a:t> </a:t>
            </a:r>
            <a:r>
              <a:rPr lang="en-US"/>
              <a:t>Business</a:t>
            </a:r>
            <a:r>
              <a:rPr lang="en-US" spc="-15"/>
              <a:t> </a:t>
            </a:r>
            <a:r>
              <a:rPr lang="en-US"/>
              <a:t>and</a:t>
            </a:r>
            <a:r>
              <a:rPr lang="en-US" spc="-15"/>
              <a:t> </a:t>
            </a:r>
            <a:r>
              <a:rPr lang="en-US"/>
              <a:t>Law</a:t>
            </a:r>
            <a:r>
              <a:rPr lang="en-US" spc="-11"/>
              <a:t> </a:t>
            </a:r>
            <a:r>
              <a:rPr lang="en-US"/>
              <a:t>|</a:t>
            </a:r>
            <a:r>
              <a:rPr lang="en-US" spc="-11"/>
              <a:t> </a:t>
            </a:r>
            <a:r>
              <a:rPr lang="en-US"/>
              <a:t>Peter</a:t>
            </a:r>
            <a:r>
              <a:rPr lang="en-US" spc="-8"/>
              <a:t> </a:t>
            </a:r>
            <a:r>
              <a:rPr lang="en-US"/>
              <a:t>Faber</a:t>
            </a:r>
            <a:r>
              <a:rPr lang="en-US" spc="-11"/>
              <a:t> </a:t>
            </a:r>
            <a:r>
              <a:rPr lang="en-US"/>
              <a:t>Business</a:t>
            </a:r>
            <a:r>
              <a:rPr lang="en-US" spc="-11"/>
              <a:t> </a:t>
            </a:r>
            <a:r>
              <a:rPr lang="en-US" spc="-8"/>
              <a:t>School</a:t>
            </a:r>
            <a:endParaRPr lang="en-US" spc="-8" dirty="0"/>
          </a:p>
        </p:txBody>
      </p:sp>
    </p:spTree>
    <p:extLst>
      <p:ext uri="{BB962C8B-B14F-4D97-AF65-F5344CB8AC3E}">
        <p14:creationId xmlns:p14="http://schemas.microsoft.com/office/powerpoint/2010/main" val="32434277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19610" y="713233"/>
            <a:ext cx="6553200" cy="334707"/>
          </a:xfrm>
        </p:spPr>
        <p:txBody>
          <a:bodyPr lIns="0" tIns="0" rIns="0" bIns="0"/>
          <a:lstStyle>
            <a:lvl1pPr>
              <a:defRPr sz="2175" b="1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3977640" cy="29238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577340"/>
            <a:ext cx="3977640" cy="29238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3/21/2025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750" b="0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pPr marL="28575">
              <a:spcBef>
                <a:spcPts val="4"/>
              </a:spcBef>
            </a:pPr>
            <a:fld id="{81D60167-4931-47E6-BA6A-407CBD079E47}" type="slidenum">
              <a:rPr lang="en-US" smtClean="0"/>
              <a:pPr marL="28575">
                <a:spcBef>
                  <a:spcPts val="4"/>
                </a:spcBef>
              </a:pPr>
              <a:t>‹#›</a:t>
            </a:fld>
            <a:r>
              <a:rPr lang="en-US" spc="176"/>
              <a:t> </a:t>
            </a:r>
            <a:r>
              <a:rPr lang="en-US"/>
              <a:t>|</a:t>
            </a:r>
            <a:r>
              <a:rPr lang="en-US" spc="300"/>
              <a:t> </a:t>
            </a:r>
            <a:r>
              <a:rPr lang="en-US"/>
              <a:t>Faculty</a:t>
            </a:r>
            <a:r>
              <a:rPr lang="en-US" spc="-11"/>
              <a:t> </a:t>
            </a:r>
            <a:r>
              <a:rPr lang="en-US"/>
              <a:t>of</a:t>
            </a:r>
            <a:r>
              <a:rPr lang="en-US" spc="-15"/>
              <a:t> </a:t>
            </a:r>
            <a:r>
              <a:rPr lang="en-US"/>
              <a:t>Business</a:t>
            </a:r>
            <a:r>
              <a:rPr lang="en-US" spc="-15"/>
              <a:t> </a:t>
            </a:r>
            <a:r>
              <a:rPr lang="en-US"/>
              <a:t>and</a:t>
            </a:r>
            <a:r>
              <a:rPr lang="en-US" spc="-15"/>
              <a:t> </a:t>
            </a:r>
            <a:r>
              <a:rPr lang="en-US"/>
              <a:t>Law</a:t>
            </a:r>
            <a:r>
              <a:rPr lang="en-US" spc="-11"/>
              <a:t> </a:t>
            </a:r>
            <a:r>
              <a:rPr lang="en-US"/>
              <a:t>|</a:t>
            </a:r>
            <a:r>
              <a:rPr lang="en-US" spc="-11"/>
              <a:t> </a:t>
            </a:r>
            <a:r>
              <a:rPr lang="en-US"/>
              <a:t>Peter</a:t>
            </a:r>
            <a:r>
              <a:rPr lang="en-US" spc="-8"/>
              <a:t> </a:t>
            </a:r>
            <a:r>
              <a:rPr lang="en-US"/>
              <a:t>Faber</a:t>
            </a:r>
            <a:r>
              <a:rPr lang="en-US" spc="-11"/>
              <a:t> </a:t>
            </a:r>
            <a:r>
              <a:rPr lang="en-US"/>
              <a:t>Business</a:t>
            </a:r>
            <a:r>
              <a:rPr lang="en-US" spc="-11"/>
              <a:t> </a:t>
            </a:r>
            <a:r>
              <a:rPr lang="en-US" spc="-8"/>
              <a:t>School</a:t>
            </a:r>
            <a:endParaRPr lang="en-US" spc="-8" dirty="0"/>
          </a:p>
        </p:txBody>
      </p:sp>
    </p:spTree>
    <p:extLst>
      <p:ext uri="{BB962C8B-B14F-4D97-AF65-F5344CB8AC3E}">
        <p14:creationId xmlns:p14="http://schemas.microsoft.com/office/powerpoint/2010/main" val="13674170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19610" y="713233"/>
            <a:ext cx="6553200" cy="334707"/>
          </a:xfrm>
        </p:spPr>
        <p:txBody>
          <a:bodyPr lIns="0" tIns="0" rIns="0" bIns="0"/>
          <a:lstStyle>
            <a:lvl1pPr>
              <a:defRPr sz="2175" b="1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3/21/2025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750" b="0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pPr marL="28575">
              <a:spcBef>
                <a:spcPts val="4"/>
              </a:spcBef>
            </a:pPr>
            <a:fld id="{81D60167-4931-47E6-BA6A-407CBD079E47}" type="slidenum">
              <a:rPr lang="en-US" smtClean="0"/>
              <a:pPr marL="28575">
                <a:spcBef>
                  <a:spcPts val="4"/>
                </a:spcBef>
              </a:pPr>
              <a:t>‹#›</a:t>
            </a:fld>
            <a:r>
              <a:rPr lang="en-US" spc="176"/>
              <a:t> </a:t>
            </a:r>
            <a:r>
              <a:rPr lang="en-US"/>
              <a:t>|</a:t>
            </a:r>
            <a:r>
              <a:rPr lang="en-US" spc="300"/>
              <a:t> </a:t>
            </a:r>
            <a:r>
              <a:rPr lang="en-US"/>
              <a:t>Faculty</a:t>
            </a:r>
            <a:r>
              <a:rPr lang="en-US" spc="-11"/>
              <a:t> </a:t>
            </a:r>
            <a:r>
              <a:rPr lang="en-US"/>
              <a:t>of</a:t>
            </a:r>
            <a:r>
              <a:rPr lang="en-US" spc="-15"/>
              <a:t> </a:t>
            </a:r>
            <a:r>
              <a:rPr lang="en-US"/>
              <a:t>Business</a:t>
            </a:r>
            <a:r>
              <a:rPr lang="en-US" spc="-15"/>
              <a:t> </a:t>
            </a:r>
            <a:r>
              <a:rPr lang="en-US"/>
              <a:t>and</a:t>
            </a:r>
            <a:r>
              <a:rPr lang="en-US" spc="-15"/>
              <a:t> </a:t>
            </a:r>
            <a:r>
              <a:rPr lang="en-US"/>
              <a:t>Law</a:t>
            </a:r>
            <a:r>
              <a:rPr lang="en-US" spc="-11"/>
              <a:t> </a:t>
            </a:r>
            <a:r>
              <a:rPr lang="en-US"/>
              <a:t>|</a:t>
            </a:r>
            <a:r>
              <a:rPr lang="en-US" spc="-11"/>
              <a:t> </a:t>
            </a:r>
            <a:r>
              <a:rPr lang="en-US"/>
              <a:t>Peter</a:t>
            </a:r>
            <a:r>
              <a:rPr lang="en-US" spc="-8"/>
              <a:t> </a:t>
            </a:r>
            <a:r>
              <a:rPr lang="en-US"/>
              <a:t>Faber</a:t>
            </a:r>
            <a:r>
              <a:rPr lang="en-US" spc="-11"/>
              <a:t> </a:t>
            </a:r>
            <a:r>
              <a:rPr lang="en-US"/>
              <a:t>Business</a:t>
            </a:r>
            <a:r>
              <a:rPr lang="en-US" spc="-11"/>
              <a:t> </a:t>
            </a:r>
            <a:r>
              <a:rPr lang="en-US" spc="-8"/>
              <a:t>School</a:t>
            </a:r>
            <a:endParaRPr lang="en-US" spc="-8" dirty="0"/>
          </a:p>
        </p:txBody>
      </p:sp>
    </p:spTree>
    <p:extLst>
      <p:ext uri="{BB962C8B-B14F-4D97-AF65-F5344CB8AC3E}">
        <p14:creationId xmlns:p14="http://schemas.microsoft.com/office/powerpoint/2010/main" val="15867644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5029200" cy="457200"/>
          </a:xfrm>
          <a:custGeom>
            <a:avLst/>
            <a:gdLst/>
            <a:ahLst/>
            <a:cxnLst/>
            <a:rect l="l" t="t" r="r" b="b"/>
            <a:pathLst>
              <a:path w="5029200" h="457200">
                <a:moveTo>
                  <a:pt x="5029200" y="0"/>
                </a:moveTo>
                <a:lnTo>
                  <a:pt x="0" y="0"/>
                </a:lnTo>
                <a:lnTo>
                  <a:pt x="0" y="457200"/>
                </a:lnTo>
                <a:lnTo>
                  <a:pt x="4568952" y="457200"/>
                </a:lnTo>
                <a:lnTo>
                  <a:pt x="5029200" y="0"/>
                </a:lnTo>
                <a:close/>
              </a:path>
            </a:pathLst>
          </a:custGeom>
          <a:solidFill>
            <a:srgbClr val="E8E2D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4572000" y="6400800"/>
            <a:ext cx="4572000" cy="457200"/>
          </a:xfrm>
          <a:custGeom>
            <a:avLst/>
            <a:gdLst/>
            <a:ahLst/>
            <a:cxnLst/>
            <a:rect l="l" t="t" r="r" b="b"/>
            <a:pathLst>
              <a:path w="4572000" h="457200">
                <a:moveTo>
                  <a:pt x="4572000" y="0"/>
                </a:moveTo>
                <a:lnTo>
                  <a:pt x="460501" y="0"/>
                </a:lnTo>
                <a:lnTo>
                  <a:pt x="0" y="457200"/>
                </a:lnTo>
                <a:lnTo>
                  <a:pt x="4572000" y="457200"/>
                </a:lnTo>
                <a:lnTo>
                  <a:pt x="4572000" y="0"/>
                </a:lnTo>
                <a:close/>
              </a:path>
            </a:pathLst>
          </a:custGeom>
          <a:solidFill>
            <a:srgbClr val="E8E2DB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8" name="bg object 18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7400925" y="361950"/>
            <a:ext cx="1371600" cy="485775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20065" y="541337"/>
            <a:ext cx="5962015" cy="8172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600" b="1" i="0">
                <a:solidFill>
                  <a:srgbClr val="3C39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20065" y="1449140"/>
            <a:ext cx="8002905" cy="416115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50" b="0" i="0">
                <a:solidFill>
                  <a:srgbClr val="3C39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6377940"/>
            <a:ext cx="292608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3/21/2025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552767" y="6564611"/>
            <a:ext cx="3723004" cy="1638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950" b="0" i="0">
                <a:solidFill>
                  <a:srgbClr val="3C3935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30"/>
              </a:spcBef>
            </a:pPr>
            <a:fld id="{81D60167-4931-47E6-BA6A-407CBD079E47}" type="slidenum">
              <a:rPr dirty="0"/>
              <a:t>‹#›</a:t>
            </a:fld>
            <a:r>
              <a:rPr spc="405" dirty="0"/>
              <a:t> </a:t>
            </a:r>
            <a:r>
              <a:rPr dirty="0"/>
              <a:t>|</a:t>
            </a:r>
            <a:r>
              <a:rPr spc="155" dirty="0"/>
              <a:t>  </a:t>
            </a:r>
            <a:r>
              <a:rPr dirty="0"/>
              <a:t>Faculty</a:t>
            </a:r>
            <a:r>
              <a:rPr spc="120" dirty="0"/>
              <a:t> </a:t>
            </a:r>
            <a:r>
              <a:rPr dirty="0"/>
              <a:t>of</a:t>
            </a:r>
            <a:r>
              <a:rPr spc="25" dirty="0"/>
              <a:t> </a:t>
            </a:r>
            <a:r>
              <a:rPr dirty="0"/>
              <a:t>Business</a:t>
            </a:r>
            <a:r>
              <a:rPr spc="125" dirty="0"/>
              <a:t> </a:t>
            </a:r>
            <a:r>
              <a:rPr dirty="0"/>
              <a:t>and</a:t>
            </a:r>
            <a:r>
              <a:rPr spc="60" dirty="0"/>
              <a:t> </a:t>
            </a:r>
            <a:r>
              <a:rPr dirty="0"/>
              <a:t>Law</a:t>
            </a:r>
            <a:r>
              <a:rPr spc="45" dirty="0"/>
              <a:t> </a:t>
            </a:r>
            <a:r>
              <a:rPr dirty="0"/>
              <a:t>|</a:t>
            </a:r>
            <a:r>
              <a:rPr spc="135" dirty="0"/>
              <a:t> </a:t>
            </a:r>
            <a:r>
              <a:rPr dirty="0"/>
              <a:t>Peter</a:t>
            </a:r>
            <a:r>
              <a:rPr spc="55" dirty="0"/>
              <a:t> </a:t>
            </a:r>
            <a:r>
              <a:rPr dirty="0"/>
              <a:t>Faber</a:t>
            </a:r>
            <a:r>
              <a:rPr spc="55" dirty="0"/>
              <a:t> </a:t>
            </a:r>
            <a:r>
              <a:rPr dirty="0"/>
              <a:t>Business</a:t>
            </a:r>
            <a:r>
              <a:rPr spc="120" dirty="0"/>
              <a:t> </a:t>
            </a:r>
            <a:r>
              <a:rPr spc="-10" dirty="0"/>
              <a:t>School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1588" y="0"/>
            <a:ext cx="5027930" cy="454025"/>
          </a:xfrm>
          <a:custGeom>
            <a:avLst/>
            <a:gdLst/>
            <a:ahLst/>
            <a:cxnLst/>
            <a:rect l="l" t="t" r="r" b="b"/>
            <a:pathLst>
              <a:path w="5027930" h="454025">
                <a:moveTo>
                  <a:pt x="5027591" y="0"/>
                </a:moveTo>
                <a:lnTo>
                  <a:pt x="0" y="0"/>
                </a:lnTo>
                <a:lnTo>
                  <a:pt x="0" y="454025"/>
                </a:lnTo>
                <a:lnTo>
                  <a:pt x="4570413" y="454025"/>
                </a:lnTo>
                <a:lnTo>
                  <a:pt x="5027591" y="0"/>
                </a:lnTo>
                <a:close/>
              </a:path>
            </a:pathLst>
          </a:custGeom>
          <a:solidFill>
            <a:srgbClr val="E8E3DB"/>
          </a:solid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17" name="bg object 17"/>
          <p:cNvSpPr/>
          <p:nvPr/>
        </p:nvSpPr>
        <p:spPr>
          <a:xfrm>
            <a:off x="4572001" y="6397624"/>
            <a:ext cx="4570730" cy="457200"/>
          </a:xfrm>
          <a:custGeom>
            <a:avLst/>
            <a:gdLst/>
            <a:ahLst/>
            <a:cxnLst/>
            <a:rect l="l" t="t" r="r" b="b"/>
            <a:pathLst>
              <a:path w="4570730" h="457200">
                <a:moveTo>
                  <a:pt x="4570412" y="0"/>
                </a:moveTo>
                <a:lnTo>
                  <a:pt x="460375" y="0"/>
                </a:lnTo>
                <a:lnTo>
                  <a:pt x="0" y="457199"/>
                </a:lnTo>
                <a:lnTo>
                  <a:pt x="4570412" y="457199"/>
                </a:lnTo>
                <a:lnTo>
                  <a:pt x="4570412" y="0"/>
                </a:lnTo>
                <a:close/>
              </a:path>
            </a:pathLst>
          </a:custGeom>
          <a:solidFill>
            <a:srgbClr val="E8E3DB"/>
          </a:solidFill>
        </p:spPr>
        <p:txBody>
          <a:bodyPr wrap="square" lIns="0" tIns="0" rIns="0" bIns="0" rtlCol="0"/>
          <a:lstStyle/>
          <a:p>
            <a:endParaRPr sz="1350"/>
          </a:p>
        </p:txBody>
      </p:sp>
      <p:pic>
        <p:nvPicPr>
          <p:cNvPr id="18" name="bg object 18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7399338" y="365127"/>
            <a:ext cx="1374775" cy="485775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19610" y="713233"/>
            <a:ext cx="6553200" cy="44627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900" b="1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08455" y="1392429"/>
            <a:ext cx="8127091" cy="29238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900" b="1" i="0">
                <a:solidFill>
                  <a:srgbClr val="0D0D0D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6377941"/>
            <a:ext cx="292608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6377941"/>
            <a:ext cx="210312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3/21/2025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552269" y="6556594"/>
            <a:ext cx="3729354" cy="11541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750" b="0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pPr marL="28575">
              <a:spcBef>
                <a:spcPts val="4"/>
              </a:spcBef>
            </a:pPr>
            <a:fld id="{81D60167-4931-47E6-BA6A-407CBD079E47}" type="slidenum">
              <a:rPr lang="en-US" smtClean="0"/>
              <a:pPr marL="28575">
                <a:spcBef>
                  <a:spcPts val="4"/>
                </a:spcBef>
              </a:pPr>
              <a:t>‹#›</a:t>
            </a:fld>
            <a:r>
              <a:rPr lang="en-US" spc="176"/>
              <a:t> </a:t>
            </a:r>
            <a:r>
              <a:rPr lang="en-US"/>
              <a:t>|</a:t>
            </a:r>
            <a:r>
              <a:rPr lang="en-US" spc="300"/>
              <a:t> </a:t>
            </a:r>
            <a:r>
              <a:rPr lang="en-US"/>
              <a:t>Faculty</a:t>
            </a:r>
            <a:r>
              <a:rPr lang="en-US" spc="-11"/>
              <a:t> </a:t>
            </a:r>
            <a:r>
              <a:rPr lang="en-US"/>
              <a:t>of</a:t>
            </a:r>
            <a:r>
              <a:rPr lang="en-US" spc="-15"/>
              <a:t> </a:t>
            </a:r>
            <a:r>
              <a:rPr lang="en-US"/>
              <a:t>Business</a:t>
            </a:r>
            <a:r>
              <a:rPr lang="en-US" spc="-15"/>
              <a:t> </a:t>
            </a:r>
            <a:r>
              <a:rPr lang="en-US"/>
              <a:t>and</a:t>
            </a:r>
            <a:r>
              <a:rPr lang="en-US" spc="-15"/>
              <a:t> </a:t>
            </a:r>
            <a:r>
              <a:rPr lang="en-US"/>
              <a:t>Law</a:t>
            </a:r>
            <a:r>
              <a:rPr lang="en-US" spc="-11"/>
              <a:t> </a:t>
            </a:r>
            <a:r>
              <a:rPr lang="en-US"/>
              <a:t>|</a:t>
            </a:r>
            <a:r>
              <a:rPr lang="en-US" spc="-11"/>
              <a:t> </a:t>
            </a:r>
            <a:r>
              <a:rPr lang="en-US"/>
              <a:t>Peter</a:t>
            </a:r>
            <a:r>
              <a:rPr lang="en-US" spc="-8"/>
              <a:t> </a:t>
            </a:r>
            <a:r>
              <a:rPr lang="en-US"/>
              <a:t>Faber</a:t>
            </a:r>
            <a:r>
              <a:rPr lang="en-US" spc="-11"/>
              <a:t> </a:t>
            </a:r>
            <a:r>
              <a:rPr lang="en-US"/>
              <a:t>Business</a:t>
            </a:r>
            <a:r>
              <a:rPr lang="en-US" spc="-11"/>
              <a:t> </a:t>
            </a:r>
            <a:r>
              <a:rPr lang="en-US" spc="-8"/>
              <a:t>School</a:t>
            </a:r>
            <a:endParaRPr lang="en-US" spc="-8" dirty="0"/>
          </a:p>
        </p:txBody>
      </p:sp>
    </p:spTree>
    <p:extLst>
      <p:ext uri="{BB962C8B-B14F-4D97-AF65-F5344CB8AC3E}">
        <p14:creationId xmlns:p14="http://schemas.microsoft.com/office/powerpoint/2010/main" val="3531280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342900">
        <a:defRPr>
          <a:latin typeface="+mn-lt"/>
          <a:ea typeface="+mn-ea"/>
          <a:cs typeface="+mn-cs"/>
        </a:defRPr>
      </a:lvl2pPr>
      <a:lvl3pPr marL="685800">
        <a:defRPr>
          <a:latin typeface="+mn-lt"/>
          <a:ea typeface="+mn-ea"/>
          <a:cs typeface="+mn-cs"/>
        </a:defRPr>
      </a:lvl3pPr>
      <a:lvl4pPr marL="1028700">
        <a:defRPr>
          <a:latin typeface="+mn-lt"/>
          <a:ea typeface="+mn-ea"/>
          <a:cs typeface="+mn-cs"/>
        </a:defRPr>
      </a:lvl4pPr>
      <a:lvl5pPr marL="1371600">
        <a:defRPr>
          <a:latin typeface="+mn-lt"/>
          <a:ea typeface="+mn-ea"/>
          <a:cs typeface="+mn-cs"/>
        </a:defRPr>
      </a:lvl5pPr>
      <a:lvl6pPr marL="1714500">
        <a:defRPr>
          <a:latin typeface="+mn-lt"/>
          <a:ea typeface="+mn-ea"/>
          <a:cs typeface="+mn-cs"/>
        </a:defRPr>
      </a:lvl6pPr>
      <a:lvl7pPr marL="2057400">
        <a:defRPr>
          <a:latin typeface="+mn-lt"/>
          <a:ea typeface="+mn-ea"/>
          <a:cs typeface="+mn-cs"/>
        </a:defRPr>
      </a:lvl7pPr>
      <a:lvl8pPr marL="2400300">
        <a:defRPr>
          <a:latin typeface="+mn-lt"/>
          <a:ea typeface="+mn-ea"/>
          <a:cs typeface="+mn-cs"/>
        </a:defRPr>
      </a:lvl8pPr>
      <a:lvl9pPr marL="27432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342900">
        <a:defRPr>
          <a:latin typeface="+mn-lt"/>
          <a:ea typeface="+mn-ea"/>
          <a:cs typeface="+mn-cs"/>
        </a:defRPr>
      </a:lvl2pPr>
      <a:lvl3pPr marL="685800">
        <a:defRPr>
          <a:latin typeface="+mn-lt"/>
          <a:ea typeface="+mn-ea"/>
          <a:cs typeface="+mn-cs"/>
        </a:defRPr>
      </a:lvl3pPr>
      <a:lvl4pPr marL="1028700">
        <a:defRPr>
          <a:latin typeface="+mn-lt"/>
          <a:ea typeface="+mn-ea"/>
          <a:cs typeface="+mn-cs"/>
        </a:defRPr>
      </a:lvl4pPr>
      <a:lvl5pPr marL="1371600">
        <a:defRPr>
          <a:latin typeface="+mn-lt"/>
          <a:ea typeface="+mn-ea"/>
          <a:cs typeface="+mn-cs"/>
        </a:defRPr>
      </a:lvl5pPr>
      <a:lvl6pPr marL="1714500">
        <a:defRPr>
          <a:latin typeface="+mn-lt"/>
          <a:ea typeface="+mn-ea"/>
          <a:cs typeface="+mn-cs"/>
        </a:defRPr>
      </a:lvl6pPr>
      <a:lvl7pPr marL="2057400">
        <a:defRPr>
          <a:latin typeface="+mn-lt"/>
          <a:ea typeface="+mn-ea"/>
          <a:cs typeface="+mn-cs"/>
        </a:defRPr>
      </a:lvl7pPr>
      <a:lvl8pPr marL="2400300">
        <a:defRPr>
          <a:latin typeface="+mn-lt"/>
          <a:ea typeface="+mn-ea"/>
          <a:cs typeface="+mn-cs"/>
        </a:defRPr>
      </a:lvl8pPr>
      <a:lvl9pPr marL="27432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572000" y="-126"/>
            <a:ext cx="4103370" cy="2470785"/>
          </a:xfrm>
          <a:custGeom>
            <a:avLst/>
            <a:gdLst/>
            <a:ahLst/>
            <a:cxnLst/>
            <a:rect l="l" t="t" r="r" b="b"/>
            <a:pathLst>
              <a:path w="4103370" h="2470785">
                <a:moveTo>
                  <a:pt x="0" y="2470277"/>
                </a:moveTo>
                <a:lnTo>
                  <a:pt x="4103243" y="2470277"/>
                </a:lnTo>
                <a:lnTo>
                  <a:pt x="4103243" y="0"/>
                </a:lnTo>
                <a:lnTo>
                  <a:pt x="0" y="0"/>
                </a:lnTo>
                <a:lnTo>
                  <a:pt x="0" y="2470277"/>
                </a:lnTo>
                <a:close/>
              </a:path>
            </a:pathLst>
          </a:custGeom>
          <a:solidFill>
            <a:srgbClr val="F1120D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-126"/>
            <a:ext cx="9144000" cy="6857365"/>
            <a:chOff x="0" y="-126"/>
            <a:chExt cx="9144000" cy="6857365"/>
          </a:xfrm>
        </p:grpSpPr>
        <p:sp>
          <p:nvSpPr>
            <p:cNvPr id="4" name="object 4"/>
            <p:cNvSpPr/>
            <p:nvPr/>
          </p:nvSpPr>
          <p:spPr>
            <a:xfrm>
              <a:off x="4572000" y="3426586"/>
              <a:ext cx="4572000" cy="3430904"/>
            </a:xfrm>
            <a:custGeom>
              <a:avLst/>
              <a:gdLst/>
              <a:ahLst/>
              <a:cxnLst/>
              <a:rect l="l" t="t" r="r" b="b"/>
              <a:pathLst>
                <a:path w="4572000" h="3430904">
                  <a:moveTo>
                    <a:pt x="4103243" y="84"/>
                  </a:moveTo>
                  <a:lnTo>
                    <a:pt x="0" y="84"/>
                  </a:lnTo>
                  <a:lnTo>
                    <a:pt x="476376" y="475434"/>
                  </a:lnTo>
                  <a:lnTo>
                    <a:pt x="476376" y="3430386"/>
                  </a:lnTo>
                  <a:lnTo>
                    <a:pt x="4571872" y="3430386"/>
                  </a:lnTo>
                  <a:lnTo>
                    <a:pt x="4571872" y="468703"/>
                  </a:lnTo>
                  <a:lnTo>
                    <a:pt x="4103243" y="84"/>
                  </a:lnTo>
                  <a:close/>
                </a:path>
              </a:pathLst>
            </a:custGeom>
            <a:solidFill>
              <a:srgbClr val="3C0E5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-126"/>
              <a:ext cx="4572000" cy="3427095"/>
            </a:xfrm>
            <a:custGeom>
              <a:avLst/>
              <a:gdLst/>
              <a:ahLst/>
              <a:cxnLst/>
              <a:rect l="l" t="t" r="r" b="b"/>
              <a:pathLst>
                <a:path w="4572000" h="3427095">
                  <a:moveTo>
                    <a:pt x="4572000" y="170"/>
                  </a:moveTo>
                  <a:lnTo>
                    <a:pt x="0" y="170"/>
                  </a:lnTo>
                  <a:lnTo>
                    <a:pt x="0" y="3426798"/>
                  </a:lnTo>
                  <a:lnTo>
                    <a:pt x="4572000" y="3426798"/>
                  </a:lnTo>
                  <a:lnTo>
                    <a:pt x="4572000" y="170"/>
                  </a:lnTo>
                  <a:close/>
                </a:path>
              </a:pathLst>
            </a:custGeom>
            <a:solidFill>
              <a:srgbClr val="F4F0E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426587"/>
              <a:ext cx="5048885" cy="3430904"/>
            </a:xfrm>
            <a:custGeom>
              <a:avLst/>
              <a:gdLst/>
              <a:ahLst/>
              <a:cxnLst/>
              <a:rect l="l" t="t" r="r" b="b"/>
              <a:pathLst>
                <a:path w="5048885" h="3430904">
                  <a:moveTo>
                    <a:pt x="4572000" y="84"/>
                  </a:moveTo>
                  <a:lnTo>
                    <a:pt x="0" y="84"/>
                  </a:lnTo>
                  <a:lnTo>
                    <a:pt x="475399" y="475434"/>
                  </a:lnTo>
                  <a:lnTo>
                    <a:pt x="475399" y="3430385"/>
                  </a:lnTo>
                  <a:lnTo>
                    <a:pt x="5048377" y="3430385"/>
                  </a:lnTo>
                  <a:lnTo>
                    <a:pt x="5048377" y="475434"/>
                  </a:lnTo>
                  <a:lnTo>
                    <a:pt x="4572000" y="84"/>
                  </a:lnTo>
                  <a:close/>
                </a:path>
              </a:pathLst>
            </a:custGeom>
            <a:solidFill>
              <a:srgbClr val="E8E2D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400925" y="6096000"/>
              <a:ext cx="1371600" cy="485775"/>
            </a:xfrm>
            <a:prstGeom prst="rect">
              <a:avLst/>
            </a:prstGeom>
          </p:spPr>
        </p:pic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952816" y="936624"/>
            <a:ext cx="3466783" cy="583493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400"/>
              </a:lnSpc>
              <a:spcBef>
                <a:spcPts val="60"/>
              </a:spcBef>
            </a:pPr>
            <a:r>
              <a:rPr lang="en-US" sz="3950" dirty="0" err="1"/>
              <a:t>Normalisation</a:t>
            </a:r>
            <a:endParaRPr sz="3950" dirty="0"/>
          </a:p>
        </p:txBody>
      </p:sp>
      <p:sp>
        <p:nvSpPr>
          <p:cNvPr id="9" name="object 9"/>
          <p:cNvSpPr txBox="1"/>
          <p:nvPr/>
        </p:nvSpPr>
        <p:spPr>
          <a:xfrm>
            <a:off x="952817" y="3665537"/>
            <a:ext cx="1851660" cy="1061188"/>
          </a:xfrm>
          <a:prstGeom prst="rect">
            <a:avLst/>
          </a:prstGeom>
        </p:spPr>
        <p:txBody>
          <a:bodyPr vert="horz" wrap="square" lIns="0" tIns="13652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75"/>
              </a:spcBef>
            </a:pPr>
            <a:r>
              <a:rPr lang="en-US" sz="2000" b="1" dirty="0">
                <a:solidFill>
                  <a:srgbClr val="3C3935"/>
                </a:solidFill>
                <a:latin typeface="Arial"/>
                <a:cs typeface="Arial"/>
              </a:rPr>
              <a:t>Week 4 - Lab 2 Preparation &amp; Guidelines</a:t>
            </a:r>
            <a:endParaRPr sz="2000" dirty="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52817" y="5309298"/>
            <a:ext cx="2476183" cy="2436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b="1" dirty="0">
                <a:solidFill>
                  <a:srgbClr val="3C3935"/>
                </a:solidFill>
                <a:latin typeface="Arial"/>
                <a:cs typeface="Arial"/>
              </a:rPr>
              <a:t>Dr</a:t>
            </a:r>
            <a:r>
              <a:rPr sz="1500" b="1" spc="-3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lang="en-US" sz="1500" b="1" dirty="0">
                <a:solidFill>
                  <a:srgbClr val="3C3935"/>
                </a:solidFill>
                <a:latin typeface="Arial"/>
                <a:cs typeface="Arial"/>
              </a:rPr>
              <a:t>Farshid Keivanian</a:t>
            </a:r>
            <a:endParaRPr sz="15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C0910-693C-78C3-E004-6E14DEA664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5B2A38AD-E05D-9AF6-653C-FB540958F29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5938" y="0"/>
            <a:ext cx="5262880" cy="4718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US" sz="2900" dirty="0"/>
              <a:t>Week 4 – Lab 2</a:t>
            </a:r>
            <a:endParaRPr sz="2900" dirty="0"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CE4251DD-73A6-DE87-1865-BB25C7176A5E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332A3C-3BF6-11C1-1C18-08DF92EB93AC}"/>
              </a:ext>
            </a:extLst>
          </p:cNvPr>
          <p:cNvSpPr txBox="1"/>
          <p:nvPr/>
        </p:nvSpPr>
        <p:spPr>
          <a:xfrm>
            <a:off x="-5938" y="710385"/>
            <a:ext cx="9149938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85813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 startAt="3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Create the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StudentGrades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table: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C7AD26-5C5A-185D-7192-CBB034C41B37}"/>
              </a:ext>
            </a:extLst>
          </p:cNvPr>
          <p:cNvSpPr txBox="1"/>
          <p:nvPr/>
        </p:nvSpPr>
        <p:spPr>
          <a:xfrm>
            <a:off x="-5938" y="1410114"/>
            <a:ext cx="9149938" cy="7848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1500" dirty="0" err="1"/>
              <a:t>student_id</a:t>
            </a:r>
            <a:r>
              <a:rPr lang="en-AU" sz="1500" dirty="0"/>
              <a:t> | name      | </a:t>
            </a:r>
            <a:r>
              <a:rPr lang="en-AU" sz="1500" dirty="0" err="1"/>
              <a:t>date_of_birth</a:t>
            </a:r>
            <a:r>
              <a:rPr lang="en-AU" sz="1500" dirty="0"/>
              <a:t> | </a:t>
            </a:r>
            <a:r>
              <a:rPr lang="en-AU" sz="1500" dirty="0" err="1"/>
              <a:t>subject_code</a:t>
            </a:r>
            <a:r>
              <a:rPr lang="en-AU" sz="1500" dirty="0"/>
              <a:t> | subject       | </a:t>
            </a:r>
            <a:r>
              <a:rPr lang="en-AU" sz="1500" dirty="0" err="1"/>
              <a:t>teacher_ID</a:t>
            </a:r>
            <a:r>
              <a:rPr lang="en-AU" sz="1500" dirty="0"/>
              <a:t> | </a:t>
            </a:r>
            <a:r>
              <a:rPr lang="en-AU" sz="1500" dirty="0" err="1"/>
              <a:t>teacher_name</a:t>
            </a:r>
            <a:r>
              <a:rPr lang="en-AU" sz="1500" dirty="0"/>
              <a:t> | grade</a:t>
            </a:r>
            <a:br>
              <a:rPr lang="en-AU" sz="1500" dirty="0"/>
            </a:br>
            <a:r>
              <a:rPr lang="en-AU" sz="1500" dirty="0"/>
              <a:t>960100     | Smith, J   | 14/11/77       | 3005               | Database   | 34               | B Codd            | C</a:t>
            </a:r>
            <a:br>
              <a:rPr lang="en-AU" sz="1500" dirty="0"/>
            </a:br>
            <a:r>
              <a:rPr lang="en-AU" sz="1500" dirty="0"/>
              <a:t>960100     | Smith, J  | 14/11/77        | 3000               | </a:t>
            </a:r>
            <a:r>
              <a:rPr lang="en-AU" sz="1500" dirty="0" err="1"/>
              <a:t>SoftDev</a:t>
            </a:r>
            <a:r>
              <a:rPr lang="en-AU" sz="1500" dirty="0"/>
              <a:t>      | 42               | A Lovelace      | A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6267405-12CC-FE76-18CE-F3771CF87C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-5939" y="2308165"/>
            <a:ext cx="9149939" cy="454983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Using MySQL Workbench GUI (No Code)</a:t>
            </a:r>
          </a:p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Click on the 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SchoolDB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database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in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Navigator (left panel)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under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Schemas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 </a:t>
            </a:r>
          </a:p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Right-click on "Tables"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→ Select 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"Create Table"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 </a:t>
            </a:r>
          </a:p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In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Table Name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field, enter the 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name of above table (Students).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5BFB8F7-A482-F93D-E89A-31DA01ED8D1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77500" b="57407"/>
          <a:stretch/>
        </p:blipFill>
        <p:spPr>
          <a:xfrm>
            <a:off x="6019800" y="3510840"/>
            <a:ext cx="3124200" cy="3326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9371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DC24E1-B177-9694-F06F-0214555694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B8A510C-18C7-0CBB-BECC-B725E6F34D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474" y="302076"/>
            <a:ext cx="9149939" cy="314413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 startAt="4"/>
              <a:tabLst/>
            </a:pP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Under the </a:t>
            </a:r>
            <a:r>
              <a:rPr kumimoji="0" lang="en-US" altLang="en-US" sz="2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Columns</a:t>
            </a: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section: </a:t>
            </a:r>
          </a:p>
          <a:p>
            <a:pPr marL="663575" lvl="2" indent="-395288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Add column names (e.g., </a:t>
            </a:r>
            <a:r>
              <a:rPr kumimoji="0" lang="en-US" altLang="en-US" sz="27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student_id</a:t>
            </a: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name, </a:t>
            </a:r>
            <a:r>
              <a:rPr kumimoji="0" lang="en-US" altLang="en-US" sz="27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date_of_birth</a:t>
            </a: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</a:t>
            </a:r>
            <a:r>
              <a:rPr kumimoji="0" lang="en-US" altLang="en-US" sz="27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subject_code</a:t>
            </a: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subject, </a:t>
            </a:r>
            <a:r>
              <a:rPr kumimoji="0" lang="en-US" altLang="en-US" sz="27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teacher_ID</a:t>
            </a: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</a:t>
            </a:r>
            <a:r>
              <a:rPr kumimoji="0" lang="en-US" altLang="en-US" sz="27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teacher_name</a:t>
            </a: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grade). </a:t>
            </a:r>
          </a:p>
          <a:p>
            <a:pPr marL="663575" lvl="2" indent="-395288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Select the appropriate data type (INT, VARCHAR(50), DATE, etc.). </a:t>
            </a: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55D35A2F-6980-24C2-9693-350C1A612A4B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2D65355-8A11-26FD-2541-171BF8C6E8D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2500" b="35185"/>
          <a:stretch/>
        </p:blipFill>
        <p:spPr>
          <a:xfrm>
            <a:off x="1981200" y="2965700"/>
            <a:ext cx="7197213" cy="3887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4606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5270EB-5FBA-D621-FCE3-9225E85392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B336C68-0EF0-0265-3E96-994FBC2667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-5939" y="664549"/>
            <a:ext cx="9149939" cy="501387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0162" lvl="2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Set </a:t>
            </a:r>
            <a:r>
              <a:rPr kumimoji="0" lang="en-US" altLang="en-US" sz="27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student_id</a:t>
            </a: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as </a:t>
            </a:r>
            <a:r>
              <a:rPr kumimoji="0" lang="en-US" altLang="en-US" sz="2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Primary Key</a:t>
            </a: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(PK) by checking the </a:t>
            </a:r>
            <a:r>
              <a:rPr kumimoji="0" lang="en-US" altLang="en-US" sz="2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PK box</a:t>
            </a: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 Check the </a:t>
            </a:r>
            <a:r>
              <a:rPr kumimoji="0" lang="en-US" altLang="en-US" sz="2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NN (Not Null) box</a:t>
            </a: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to ensure it cannot have NULL values. Since </a:t>
            </a:r>
            <a:r>
              <a:rPr kumimoji="0" lang="en-US" altLang="en-US" sz="27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student_id</a:t>
            </a: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is the </a:t>
            </a:r>
            <a:r>
              <a:rPr kumimoji="0" lang="en-US" altLang="en-US" sz="2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Primary Key</a:t>
            </a: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it must always have a value. If you want </a:t>
            </a:r>
            <a:r>
              <a:rPr kumimoji="0" lang="en-US" altLang="en-US" sz="27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student_id</a:t>
            </a: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to be assigned automatically, check the </a:t>
            </a:r>
            <a:b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AI (Auto </a:t>
            </a:r>
            <a:br>
              <a:rPr kumimoji="0" lang="en-US" altLang="en-US" sz="2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Increment) </a:t>
            </a:r>
            <a:br>
              <a:rPr kumimoji="0" lang="en-US" altLang="en-US" sz="2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box</a:t>
            </a: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 </a:t>
            </a: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84600F99-0CEB-56C5-C8BE-A5BDCBA5E09D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37F3131-9602-FC1E-766B-B6482C56B95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2500" b="35185"/>
          <a:stretch/>
        </p:blipFill>
        <p:spPr>
          <a:xfrm>
            <a:off x="2362200" y="3171486"/>
            <a:ext cx="6816213" cy="3681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8125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7EE158-74CE-97D0-C741-9962820F86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83D8604-F23D-FD3F-AF4B-955AD8C799A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3334" t="11482" r="23333" b="17976"/>
          <a:stretch/>
        </p:blipFill>
        <p:spPr>
          <a:xfrm>
            <a:off x="990600" y="947846"/>
            <a:ext cx="7162800" cy="5329104"/>
          </a:xfrm>
          <a:prstGeom prst="rect">
            <a:avLst/>
          </a:prstGeom>
        </p:spPr>
      </p:pic>
      <p:sp>
        <p:nvSpPr>
          <p:cNvPr id="4" name="object 4">
            <a:extLst>
              <a:ext uri="{FF2B5EF4-FFF2-40B4-BE49-F238E27FC236}">
                <a16:creationId xmlns:a16="http://schemas.microsoft.com/office/drawing/2014/main" id="{7476457E-458B-74B8-DE9F-B28E60F4ED0D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36BFB4B-9339-C69D-9C98-1AC1472730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771" y="9896"/>
            <a:ext cx="5007429" cy="67185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5.   Click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Apply, 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then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Finish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721A170-3BAD-EE5D-E9F5-374D6858871C}"/>
              </a:ext>
            </a:extLst>
          </p:cNvPr>
          <p:cNvSpPr/>
          <p:nvPr/>
        </p:nvSpPr>
        <p:spPr>
          <a:xfrm>
            <a:off x="6535992" y="5913035"/>
            <a:ext cx="807720" cy="350788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888720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07693F-6B5C-32A9-21D2-8BAA9874EB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90A39358-AC25-FD8D-581F-4B3CC73B0AF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59504"/>
          <a:stretch/>
        </p:blipFill>
        <p:spPr>
          <a:xfrm>
            <a:off x="29737" y="1723303"/>
            <a:ext cx="9144000" cy="2082894"/>
          </a:xfrm>
          <a:prstGeom prst="rect">
            <a:avLst/>
          </a:prstGeom>
        </p:spPr>
      </p:pic>
      <p:sp>
        <p:nvSpPr>
          <p:cNvPr id="4" name="object 4">
            <a:extLst>
              <a:ext uri="{FF2B5EF4-FFF2-40B4-BE49-F238E27FC236}">
                <a16:creationId xmlns:a16="http://schemas.microsoft.com/office/drawing/2014/main" id="{D4B7C996-F4D3-4ACA-02A6-F3FDC491922D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1A2522E-88F6-5AF2-1739-C194F4FC64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064829" cy="131818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Once finished, click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Refresh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in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Navigator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panel and check if the students table appears. 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12BFCEF-84D8-D0CB-D04C-3D0D97237BC8}"/>
              </a:ext>
            </a:extLst>
          </p:cNvPr>
          <p:cNvSpPr/>
          <p:nvPr/>
        </p:nvSpPr>
        <p:spPr>
          <a:xfrm>
            <a:off x="979449" y="2406892"/>
            <a:ext cx="411480" cy="350788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359170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096754-D67B-92F2-BA59-84AB406A9F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3DB60142-C81C-BF2E-1706-BCD2FED6B66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5938" y="0"/>
            <a:ext cx="5262880" cy="4718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US" sz="2900" dirty="0"/>
              <a:t>Week 4 – Lab 2</a:t>
            </a:r>
            <a:endParaRPr sz="2900" dirty="0"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7D43CC23-AB62-9D81-2D5C-D251EE929482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237A643-4080-E684-94C7-29307D085CDB}"/>
              </a:ext>
            </a:extLst>
          </p:cNvPr>
          <p:cNvSpPr txBox="1"/>
          <p:nvPr/>
        </p:nvSpPr>
        <p:spPr>
          <a:xfrm>
            <a:off x="-5938" y="818157"/>
            <a:ext cx="9149938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2800" dirty="0">
                <a:latin typeface="+mj-lt"/>
              </a:rPr>
              <a:t>Now that we have created the </a:t>
            </a:r>
            <a:r>
              <a:rPr lang="en-US" sz="2800" b="1" dirty="0">
                <a:latin typeface="+mj-lt"/>
              </a:rPr>
              <a:t>Students table with columns</a:t>
            </a:r>
            <a:r>
              <a:rPr lang="en-US" sz="2800" dirty="0">
                <a:latin typeface="+mj-lt"/>
              </a:rPr>
              <a:t>, let's go step by step to </a:t>
            </a:r>
            <a:r>
              <a:rPr lang="en-US" sz="2800" b="1" dirty="0">
                <a:latin typeface="+mj-lt"/>
              </a:rPr>
              <a:t>populate the table</a:t>
            </a:r>
            <a:r>
              <a:rPr lang="en-US" sz="2800" dirty="0">
                <a:latin typeface="+mj-lt"/>
              </a:rPr>
              <a:t> with the given data (from the 2nd screenshot) and convert it to </a:t>
            </a:r>
            <a:r>
              <a:rPr lang="en-US" sz="2800" b="1" dirty="0">
                <a:latin typeface="+mj-lt"/>
              </a:rPr>
              <a:t>First Normal Form (1NF)</a:t>
            </a:r>
            <a:r>
              <a:rPr lang="en-US" sz="2800" dirty="0">
                <a:latin typeface="+mj-lt"/>
              </a:rPr>
              <a:t>.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701321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51FD00-71A6-00A8-89F5-5C8BD393AC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2354A114-FC25-AD8D-8827-5502ED5AF77E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AutoShape 2" descr="unnormalized tables ">
            <a:extLst>
              <a:ext uri="{FF2B5EF4-FFF2-40B4-BE49-F238E27FC236}">
                <a16:creationId xmlns:a16="http://schemas.microsoft.com/office/drawing/2014/main" id="{2371B559-F8E3-E7A5-CAB7-BD7012B7477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AAF8324-D455-D23D-5CC6-057769BC5E9F}"/>
              </a:ext>
            </a:extLst>
          </p:cNvPr>
          <p:cNvSpPr txBox="1"/>
          <p:nvPr/>
        </p:nvSpPr>
        <p:spPr>
          <a:xfrm>
            <a:off x="-24161" y="24250"/>
            <a:ext cx="9168161" cy="376737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700" b="1" dirty="0">
                <a:latin typeface="+mj-lt"/>
              </a:rPr>
              <a:t>Step 1: Understanding the Issue in the Given Table (UNF)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700" dirty="0">
                <a:latin typeface="+mj-lt"/>
              </a:rPr>
              <a:t>The </a:t>
            </a:r>
            <a:r>
              <a:rPr lang="en-US" sz="2700" b="1" dirty="0">
                <a:latin typeface="+mj-lt"/>
              </a:rPr>
              <a:t>attached table (UNF)</a:t>
            </a:r>
            <a:r>
              <a:rPr lang="en-US" sz="2700" dirty="0">
                <a:latin typeface="+mj-lt"/>
              </a:rPr>
              <a:t> contains </a:t>
            </a:r>
            <a:r>
              <a:rPr lang="en-US" sz="2700" b="1" dirty="0">
                <a:latin typeface="+mj-lt"/>
              </a:rPr>
              <a:t>repeating groups</a:t>
            </a:r>
            <a:r>
              <a:rPr lang="en-US" sz="2700" dirty="0">
                <a:latin typeface="+mj-lt"/>
              </a:rPr>
              <a:t> (multiple subjects per student in a single row).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700" dirty="0">
                <a:latin typeface="+mj-lt"/>
              </a:rPr>
              <a:t>This violates </a:t>
            </a:r>
            <a:r>
              <a:rPr lang="en-US" sz="2700" b="1" dirty="0">
                <a:latin typeface="+mj-lt"/>
              </a:rPr>
              <a:t>1NF</a:t>
            </a:r>
            <a:r>
              <a:rPr lang="en-US" sz="2700" dirty="0">
                <a:latin typeface="+mj-lt"/>
              </a:rPr>
              <a:t>, which requires: 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700" b="1" dirty="0">
                <a:latin typeface="+mj-lt"/>
              </a:rPr>
              <a:t>Atomicity</a:t>
            </a:r>
            <a:r>
              <a:rPr lang="en-US" sz="2700" dirty="0">
                <a:latin typeface="+mj-lt"/>
              </a:rPr>
              <a:t> (each column should contain only one value).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700" b="1" dirty="0">
                <a:latin typeface="+mj-lt"/>
              </a:rPr>
              <a:t>Uniqueness</a:t>
            </a:r>
            <a:r>
              <a:rPr lang="en-US" sz="2700" dirty="0">
                <a:latin typeface="+mj-lt"/>
              </a:rPr>
              <a:t> (each row should be uniquely identifiable).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BD74260-51BA-29AA-8268-F7C1E409F67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333" t="24815" r="30000" b="7038"/>
          <a:stretch/>
        </p:blipFill>
        <p:spPr>
          <a:xfrm>
            <a:off x="4978379" y="3791628"/>
            <a:ext cx="4165621" cy="309062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6A9E412-C1BA-2677-41EF-807717377741}"/>
              </a:ext>
            </a:extLst>
          </p:cNvPr>
          <p:cNvSpPr txBox="1"/>
          <p:nvPr/>
        </p:nvSpPr>
        <p:spPr>
          <a:xfrm>
            <a:off x="105343" y="3791628"/>
            <a:ext cx="4643252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latin typeface="+mj-lt"/>
              </a:rPr>
              <a:t>The </a:t>
            </a:r>
            <a:r>
              <a:rPr lang="en-US" sz="2800" b="1" dirty="0">
                <a:latin typeface="+mj-lt"/>
              </a:rPr>
              <a:t>current table structure</a:t>
            </a:r>
            <a:r>
              <a:rPr lang="en-US" sz="2800" dirty="0">
                <a:latin typeface="+mj-lt"/>
              </a:rPr>
              <a:t> in MySQL Workbench has all attributes in a </a:t>
            </a:r>
            <a:r>
              <a:rPr lang="en-US" sz="2800" b="1" dirty="0">
                <a:latin typeface="+mj-lt"/>
              </a:rPr>
              <a:t>single table</a:t>
            </a:r>
            <a:r>
              <a:rPr lang="en-US" sz="2800" dirty="0">
                <a:latin typeface="+mj-lt"/>
              </a:rPr>
              <a:t>, which violates </a:t>
            </a:r>
            <a:r>
              <a:rPr lang="en-US" sz="2800" b="1" dirty="0">
                <a:latin typeface="+mj-lt"/>
              </a:rPr>
              <a:t>1NF</a:t>
            </a:r>
            <a:r>
              <a:rPr lang="en-US" sz="2800" dirty="0">
                <a:latin typeface="+mj-lt"/>
              </a:rPr>
              <a:t>.</a:t>
            </a:r>
            <a:endParaRPr lang="en-AU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675405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B6729F-CC45-D430-F5B8-6F8163BB60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0B1702BF-E156-89EC-0765-778E57C986D4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AutoShape 2" descr="unnormalized tables ">
            <a:extLst>
              <a:ext uri="{FF2B5EF4-FFF2-40B4-BE49-F238E27FC236}">
                <a16:creationId xmlns:a16="http://schemas.microsoft.com/office/drawing/2014/main" id="{2E5ACFB1-819D-DE4A-AC8B-034F9BE241C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2DB248-250B-F2F6-1EF1-C1F00C585269}"/>
              </a:ext>
            </a:extLst>
          </p:cNvPr>
          <p:cNvSpPr txBox="1"/>
          <p:nvPr/>
        </p:nvSpPr>
        <p:spPr>
          <a:xfrm>
            <a:off x="-24161" y="24250"/>
            <a:ext cx="7110761" cy="131818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latin typeface="+mj-lt"/>
              </a:rPr>
              <a:t>This violates </a:t>
            </a:r>
            <a:r>
              <a:rPr lang="en-US" sz="2800" b="1" dirty="0">
                <a:latin typeface="+mj-lt"/>
              </a:rPr>
              <a:t>1NF</a:t>
            </a:r>
            <a:r>
              <a:rPr lang="en-US" sz="2800" dirty="0">
                <a:latin typeface="+mj-lt"/>
              </a:rPr>
              <a:t> because multiple values exist in single cells.</a:t>
            </a:r>
            <a:endParaRPr lang="en-AU" sz="2800" dirty="0">
              <a:latin typeface="+mj-lt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944ABCE-6831-E925-F81C-15DA1D20F997}"/>
              </a:ext>
            </a:extLst>
          </p:cNvPr>
          <p:cNvSpPr txBox="1"/>
          <p:nvPr/>
        </p:nvSpPr>
        <p:spPr>
          <a:xfrm>
            <a:off x="19792" y="1381456"/>
            <a:ext cx="9124208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Step 2: Fix Table Structure (1NF-Compliant)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To achieve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1NF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we must:</a:t>
            </a:r>
          </a:p>
          <a:p>
            <a:pPr marL="758825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Create a separate table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(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StudentGrades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) to store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student-subject-grade details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 </a:t>
            </a:r>
          </a:p>
          <a:p>
            <a:pPr marL="758825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Remove repeating groups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from the Students table.</a:t>
            </a:r>
          </a:p>
        </p:txBody>
      </p:sp>
    </p:spTree>
    <p:extLst>
      <p:ext uri="{BB962C8B-B14F-4D97-AF65-F5344CB8AC3E}">
        <p14:creationId xmlns:p14="http://schemas.microsoft.com/office/powerpoint/2010/main" val="4608067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D91AEC-34F8-0CD2-D61C-187152BCC9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7C33CEBE-13C7-DF78-B626-AEBF84A0CAF5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AutoShape 2" descr="unnormalized tables ">
            <a:extLst>
              <a:ext uri="{FF2B5EF4-FFF2-40B4-BE49-F238E27FC236}">
                <a16:creationId xmlns:a16="http://schemas.microsoft.com/office/drawing/2014/main" id="{AC360879-5AE7-65DA-0BC3-2A045AB24E4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D2F3D9A-4A41-9600-8DFA-F725B2074BF4}"/>
              </a:ext>
            </a:extLst>
          </p:cNvPr>
          <p:cNvSpPr txBox="1"/>
          <p:nvPr/>
        </p:nvSpPr>
        <p:spPr>
          <a:xfrm>
            <a:off x="40236" y="0"/>
            <a:ext cx="7351164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Step 3: Modify the Table Structure in MySQL Workbench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1885C1-8A53-EE09-B8E8-694CA8E75727}"/>
              </a:ext>
            </a:extLst>
          </p:cNvPr>
          <p:cNvSpPr txBox="1"/>
          <p:nvPr/>
        </p:nvSpPr>
        <p:spPr>
          <a:xfrm>
            <a:off x="19792" y="1381456"/>
            <a:ext cx="9124208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Students Table cannot be executed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8B2ABC8-35C7-3517-7488-0B961EFAC940}"/>
              </a:ext>
            </a:extLst>
          </p:cNvPr>
          <p:cNvSpPr txBox="1"/>
          <p:nvPr/>
        </p:nvSpPr>
        <p:spPr>
          <a:xfrm>
            <a:off x="9896" y="2125875"/>
            <a:ext cx="9144000" cy="375487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USE </a:t>
            </a:r>
            <a:r>
              <a:rPr lang="en-US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SchoolDB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buNone/>
            </a:pP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INSERT INTO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Students (</a:t>
            </a:r>
            <a:r>
              <a:rPr lang="en-US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student_id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name, </a:t>
            </a:r>
            <a:r>
              <a:rPr lang="en-US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date_of_birth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subject_code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subject, </a:t>
            </a:r>
            <a:r>
              <a:rPr lang="en-US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teacher_ID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teacher_name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grade)</a:t>
            </a:r>
          </a:p>
          <a:p>
            <a:pPr>
              <a:buNone/>
            </a:pP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VALUES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>
              <a:buNone/>
            </a:pP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960100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'Smith, J'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'1977-11-14'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3005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'Database es'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34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'B Codd'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pPr>
              <a:buNone/>
            </a:pP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960100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'Smith, J'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'1977-11-14'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3000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Soft_Dev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42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'A Lovelace'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'A'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pPr>
              <a:buNone/>
            </a:pP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960100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'Smith, J'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'1977-11-14'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3002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'ISDE'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55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'A Turing'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'D'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pPr>
              <a:buNone/>
            </a:pP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960105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'White, A'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'1975-05-10'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3000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Soft_Dev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42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'A Lovelace'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'B'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pPr>
              <a:buNone/>
            </a:pP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960105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'White, A'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'1975-05-10'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3002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'ISDE'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55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'A Turing'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'B'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pPr>
              <a:buNone/>
            </a:pP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960120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'Moore, T'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'1970-03-11'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3005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'Database es'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34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'B Codd'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'A'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pPr>
              <a:buNone/>
            </a:pP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960120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'Moore, T'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'1970-03-11'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3000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Soft_Dev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42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'A Lovelace'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'B'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pPr>
              <a:buNone/>
            </a:pP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960120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'Moore, T'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'1970-03-11'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3007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'Workshop'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11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 Babbage'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pPr>
              <a:buNone/>
            </a:pP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960145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'Smith, J'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'1972-01-09'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3005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'Database es'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34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'B Codd'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'B'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pPr>
              <a:buNone/>
            </a:pP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960150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'Black, D'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'1973-08-21'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3005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'Database es'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34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'B Codd'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'B'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pPr>
              <a:buNone/>
            </a:pP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960150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'Black, D'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'1973-08-21'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3000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Soft_Dev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42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'A Lovelace'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'D'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pPr>
              <a:buNone/>
            </a:pP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960150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'Black, D'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'1973-08-21'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3002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'ISDE'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55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'A Turing'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pPr>
              <a:buNone/>
            </a:pP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960150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'Black, D'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'1973-08-21'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3007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'Workshop'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11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 Babbage'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'D'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8869229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3C9C02-9278-0008-1B84-7D828090EA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8C8A4DC2-4345-BA22-AEBD-E512C7C955C4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AutoShape 2" descr="unnormalized tables ">
            <a:extLst>
              <a:ext uri="{FF2B5EF4-FFF2-40B4-BE49-F238E27FC236}">
                <a16:creationId xmlns:a16="http://schemas.microsoft.com/office/drawing/2014/main" id="{6590D5BB-87E7-C374-D81F-DFF38852736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47760BD-289B-07EA-873C-B048BF1DD0AE}"/>
              </a:ext>
            </a:extLst>
          </p:cNvPr>
          <p:cNvSpPr txBox="1"/>
          <p:nvPr/>
        </p:nvSpPr>
        <p:spPr>
          <a:xfrm>
            <a:off x="40236" y="0"/>
            <a:ext cx="7351164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Step 3: Modify the Table Structure in MySQL Workbench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88F9B9-EDA2-B683-F28E-8F9465F0E223}"/>
              </a:ext>
            </a:extLst>
          </p:cNvPr>
          <p:cNvSpPr txBox="1"/>
          <p:nvPr/>
        </p:nvSpPr>
        <p:spPr>
          <a:xfrm>
            <a:off x="19792" y="1381456"/>
            <a:ext cx="9124208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It shows an error </a:t>
            </a:r>
            <a:r>
              <a:rPr lang="en-US" sz="2800" b="1" dirty="0">
                <a:latin typeface="+mj-lt"/>
                <a:sym typeface="Wingdings" panose="05000000000000000000" pitchFamily="2" charset="2"/>
              </a:rPr>
              <a:t> Duplicate entry 960100 for key ‘</a:t>
            </a:r>
            <a:r>
              <a:rPr lang="en-US" sz="2800" b="1" dirty="0" err="1">
                <a:latin typeface="+mj-lt"/>
                <a:sym typeface="Wingdings" panose="05000000000000000000" pitchFamily="2" charset="2"/>
              </a:rPr>
              <a:t>students.PRIMAY</a:t>
            </a:r>
            <a:r>
              <a:rPr lang="en-US" sz="2800" b="1" dirty="0">
                <a:latin typeface="+mj-lt"/>
                <a:sym typeface="Wingdings" panose="05000000000000000000" pitchFamily="2" charset="2"/>
              </a:rPr>
              <a:t>’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A59AA5D-49BF-B6D0-DCF9-FDDC229B646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2963"/>
          <a:stretch/>
        </p:blipFill>
        <p:spPr>
          <a:xfrm>
            <a:off x="298979" y="2699637"/>
            <a:ext cx="8565833" cy="4193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23541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-5938" y="0"/>
            <a:ext cx="5262880" cy="4718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US" sz="2900" dirty="0"/>
              <a:t>Week 4 – Lab 2</a:t>
            </a:r>
            <a:endParaRPr sz="2900" dirty="0"/>
          </a:p>
        </p:txBody>
      </p:sp>
      <p:sp>
        <p:nvSpPr>
          <p:cNvPr id="4" name="object 4"/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0031" y="477743"/>
            <a:ext cx="8791575" cy="642997"/>
          </a:xfrm>
          <a:prstGeom prst="rect">
            <a:avLst/>
          </a:prstGeom>
        </p:spPr>
        <p:txBody>
          <a:bodyPr vert="horz" wrap="square" lIns="0" tIns="62865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+mj-lt"/>
              </a:rPr>
              <a:t>Navigate Canvas &gt;&gt; Modules &gt;&gt; Week 4: Lab 2</a:t>
            </a:r>
            <a:endParaRPr lang="en-US" sz="2800" dirty="0">
              <a:latin typeface="+mj-l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BA5CED7-EC5E-8D40-F416-DE484F9A0D2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500" t="21851" r="30000" b="7038"/>
          <a:stretch/>
        </p:blipFill>
        <p:spPr>
          <a:xfrm>
            <a:off x="1143000" y="1224239"/>
            <a:ext cx="6858000" cy="5225144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80D73A-1970-9D2D-7935-5CC158AE57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2E39DC4A-E8F9-17E0-A306-CA5881CD20A8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AutoShape 2" descr="unnormalized tables ">
            <a:extLst>
              <a:ext uri="{FF2B5EF4-FFF2-40B4-BE49-F238E27FC236}">
                <a16:creationId xmlns:a16="http://schemas.microsoft.com/office/drawing/2014/main" id="{85D2E33D-A0A5-A845-F1E6-4F087336659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30DE8BB-5796-5ABD-D6D0-78244B7FB330}"/>
              </a:ext>
            </a:extLst>
          </p:cNvPr>
          <p:cNvSpPr txBox="1"/>
          <p:nvPr/>
        </p:nvSpPr>
        <p:spPr>
          <a:xfrm>
            <a:off x="40236" y="0"/>
            <a:ext cx="7351164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Step 3: Modify the Table Structure in MySQL Workbench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E8FB46D-E830-E6D8-D809-FB3227302063}"/>
              </a:ext>
            </a:extLst>
          </p:cNvPr>
          <p:cNvSpPr txBox="1"/>
          <p:nvPr/>
        </p:nvSpPr>
        <p:spPr>
          <a:xfrm>
            <a:off x="0" y="1354057"/>
            <a:ext cx="9124208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We must </a:t>
            </a:r>
            <a:r>
              <a:rPr lang="en-US" sz="2800" b="1" dirty="0">
                <a:highlight>
                  <a:srgbClr val="FFFF00"/>
                </a:highlight>
                <a:latin typeface="+mj-lt"/>
              </a:rPr>
              <a:t>drop</a:t>
            </a:r>
            <a:r>
              <a:rPr lang="en-US" sz="2800" b="1" dirty="0">
                <a:latin typeface="+mj-lt"/>
              </a:rPr>
              <a:t> the current Table, and Create the Correct </a:t>
            </a:r>
            <a:r>
              <a:rPr lang="en-US" sz="2800" b="1" dirty="0">
                <a:highlight>
                  <a:srgbClr val="FFFF00"/>
                </a:highlight>
                <a:latin typeface="+mj-lt"/>
              </a:rPr>
              <a:t>students</a:t>
            </a:r>
            <a:r>
              <a:rPr lang="en-US" sz="2800" b="1" dirty="0">
                <a:latin typeface="+mj-lt"/>
              </a:rPr>
              <a:t> Table: This table should contain only student details</a:t>
            </a:r>
            <a:r>
              <a:rPr lang="en-US" sz="2800" dirty="0">
                <a:latin typeface="+mj-lt"/>
              </a:rPr>
              <a:t>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03F069D-1E0E-E50C-4A62-608F6D0657E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80000" b="28157"/>
          <a:stretch/>
        </p:blipFill>
        <p:spPr>
          <a:xfrm>
            <a:off x="7086600" y="2740842"/>
            <a:ext cx="2037608" cy="4117158"/>
          </a:xfrm>
          <a:prstGeom prst="rect">
            <a:avLst/>
          </a:prstGeom>
        </p:spPr>
      </p:pic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5A935D61-691A-7070-60D7-2E529EA3255A}"/>
              </a:ext>
            </a:extLst>
          </p:cNvPr>
          <p:cNvSpPr/>
          <p:nvPr/>
        </p:nvSpPr>
        <p:spPr>
          <a:xfrm>
            <a:off x="7696200" y="6019800"/>
            <a:ext cx="1295400" cy="22860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969222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394608-71FB-1FEE-8BBF-3893AFF582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2603DFFC-2857-420E-7BC1-87FCAFA8AA84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AutoShape 2" descr="unnormalized tables ">
            <a:extLst>
              <a:ext uri="{FF2B5EF4-FFF2-40B4-BE49-F238E27FC236}">
                <a16:creationId xmlns:a16="http://schemas.microsoft.com/office/drawing/2014/main" id="{5DDC923B-B95A-8FAB-F768-EA76C5ECBD7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23CE302-DE6C-AB8F-02DA-9B7F838A9B76}"/>
              </a:ext>
            </a:extLst>
          </p:cNvPr>
          <p:cNvSpPr txBox="1"/>
          <p:nvPr/>
        </p:nvSpPr>
        <p:spPr>
          <a:xfrm>
            <a:off x="40236" y="0"/>
            <a:ext cx="7351164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Step 3: Modify the Table Structure in MySQL Workbench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BBBF55-F2AB-023E-1289-5745C57C4E5D}"/>
              </a:ext>
            </a:extLst>
          </p:cNvPr>
          <p:cNvSpPr txBox="1"/>
          <p:nvPr/>
        </p:nvSpPr>
        <p:spPr>
          <a:xfrm>
            <a:off x="0" y="1354057"/>
            <a:ext cx="9124208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New Query (+SQL)</a:t>
            </a:r>
            <a:endParaRPr lang="en-US" altLang="en-US" sz="2800" dirty="0">
              <a:solidFill>
                <a:schemeClr val="tx1"/>
              </a:solidFill>
              <a:latin typeface="+mj-lt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Execute the following Q</a:t>
            </a:r>
            <a:r>
              <a:rPr lang="en-US" altLang="en-US" sz="2800" dirty="0">
                <a:solidFill>
                  <a:schemeClr val="tx1"/>
                </a:solidFill>
                <a:latin typeface="+mj-lt"/>
              </a:rPr>
              <a:t>uery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CF8BEC0-77D2-6FC3-8E3D-5C21C7541FF4}"/>
              </a:ext>
            </a:extLst>
          </p:cNvPr>
          <p:cNvSpPr txBox="1"/>
          <p:nvPr/>
        </p:nvSpPr>
        <p:spPr>
          <a:xfrm>
            <a:off x="40236" y="2819400"/>
            <a:ext cx="9183029" cy="2246769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CREATE TABLE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Students (</a:t>
            </a:r>
          </a:p>
          <a:p>
            <a:pPr>
              <a:buNone/>
            </a:pP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student_id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NOT NULL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PRIMARY KEY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buNone/>
            </a:pP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name </a:t>
            </a: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VARCHAR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50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NOT NULL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buNone/>
            </a:pP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date_of_birth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DATE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NOT NULL</a:t>
            </a:r>
            <a:endParaRPr lang="en-US" sz="2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8257104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3BD639-EDF8-24BB-474C-5B2CD9DDD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A9619C81-2055-6C47-D2D9-27E570E7EBB8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AutoShape 2" descr="unnormalized tables ">
            <a:extLst>
              <a:ext uri="{FF2B5EF4-FFF2-40B4-BE49-F238E27FC236}">
                <a16:creationId xmlns:a16="http://schemas.microsoft.com/office/drawing/2014/main" id="{351BD90E-9370-A322-F411-46653371882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BF72C32-94C1-22E6-F358-361AB044D6EB}"/>
              </a:ext>
            </a:extLst>
          </p:cNvPr>
          <p:cNvSpPr txBox="1"/>
          <p:nvPr/>
        </p:nvSpPr>
        <p:spPr>
          <a:xfrm>
            <a:off x="40236" y="0"/>
            <a:ext cx="7351164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Step 3: Modify the Table Structure in MySQL Workbench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023AAB-D17E-6590-65C3-B36E9C37812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7500" b="66296"/>
          <a:stretch/>
        </p:blipFill>
        <p:spPr>
          <a:xfrm>
            <a:off x="0" y="2336687"/>
            <a:ext cx="9094471" cy="275865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87DC417-9184-E5EA-7220-0CEAB07A7377}"/>
              </a:ext>
            </a:extLst>
          </p:cNvPr>
          <p:cNvSpPr txBox="1"/>
          <p:nvPr/>
        </p:nvSpPr>
        <p:spPr>
          <a:xfrm>
            <a:off x="0" y="1664836"/>
            <a:ext cx="4616604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Executed</a:t>
            </a:r>
          </a:p>
        </p:txBody>
      </p:sp>
    </p:spTree>
    <p:extLst>
      <p:ext uri="{BB962C8B-B14F-4D97-AF65-F5344CB8AC3E}">
        <p14:creationId xmlns:p14="http://schemas.microsoft.com/office/powerpoint/2010/main" val="18609144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21197C-C77D-00D5-2FDC-9415F6D913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1059F210-9E18-4E16-AC52-E226ED87ED1E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AutoShape 2" descr="unnormalized tables ">
            <a:extLst>
              <a:ext uri="{FF2B5EF4-FFF2-40B4-BE49-F238E27FC236}">
                <a16:creationId xmlns:a16="http://schemas.microsoft.com/office/drawing/2014/main" id="{9F4E6321-6A2A-6555-8C93-A25EEEB3C89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4C5A6EE-35B6-EDCA-36CE-5DF66A1B409D}"/>
              </a:ext>
            </a:extLst>
          </p:cNvPr>
          <p:cNvSpPr txBox="1"/>
          <p:nvPr/>
        </p:nvSpPr>
        <p:spPr>
          <a:xfrm>
            <a:off x="40236" y="0"/>
            <a:ext cx="7351164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Step 3: Modify the Table Structure in MySQL Workbench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843A138-91BA-4B7B-0671-329955894434}"/>
              </a:ext>
            </a:extLst>
          </p:cNvPr>
          <p:cNvSpPr txBox="1"/>
          <p:nvPr/>
        </p:nvSpPr>
        <p:spPr>
          <a:xfrm>
            <a:off x="0" y="1664836"/>
            <a:ext cx="9094470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Create Subject Table: </a:t>
            </a:r>
            <a:r>
              <a:rPr lang="en-US" sz="2800" b="1" dirty="0">
                <a:latin typeface="+mj-lt"/>
              </a:rPr>
              <a:t>Each subject is stored only once (removes redundancy)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New Query (+SQL)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2800" b="1" dirty="0">
                <a:solidFill>
                  <a:schemeClr val="tx1"/>
                </a:solidFill>
                <a:latin typeface="+mj-lt"/>
              </a:rPr>
              <a:t>Execute it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38D048B-EA01-9A06-23C6-C89A9177211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5000" b="59703"/>
          <a:stretch/>
        </p:blipFill>
        <p:spPr>
          <a:xfrm>
            <a:off x="1828800" y="4224730"/>
            <a:ext cx="7265670" cy="2533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4110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05E735-B723-B75B-181D-346CF81531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B53748C4-7B09-E701-FC6F-300360170DF9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AutoShape 2" descr="unnormalized tables ">
            <a:extLst>
              <a:ext uri="{FF2B5EF4-FFF2-40B4-BE49-F238E27FC236}">
                <a16:creationId xmlns:a16="http://schemas.microsoft.com/office/drawing/2014/main" id="{4D5DD1C4-0DDE-3EBF-2668-FBF1909CC9C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2606B9-9136-2F88-B6DC-B0450FF71135}"/>
              </a:ext>
            </a:extLst>
          </p:cNvPr>
          <p:cNvSpPr txBox="1"/>
          <p:nvPr/>
        </p:nvSpPr>
        <p:spPr>
          <a:xfrm>
            <a:off x="40236" y="0"/>
            <a:ext cx="7351164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Step 3: Modify the Table Structure in MySQL Workbench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B960400-033A-16BD-D3FD-766A411427DB}"/>
              </a:ext>
            </a:extLst>
          </p:cNvPr>
          <p:cNvSpPr txBox="1"/>
          <p:nvPr/>
        </p:nvSpPr>
        <p:spPr>
          <a:xfrm>
            <a:off x="40236" y="1291937"/>
            <a:ext cx="9094470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Create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Teachers 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Table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2800" b="0" dirty="0">
                <a:solidFill>
                  <a:schemeClr val="tx1"/>
                </a:solidFill>
                <a:latin typeface="+mj-lt"/>
              </a:rPr>
              <a:t>Each Teacher appears once, ensuring atomicity: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New Query (+SQL )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2800" b="0" dirty="0">
                <a:solidFill>
                  <a:schemeClr val="tx1"/>
                </a:solidFill>
                <a:latin typeface="+mj-lt"/>
              </a:rPr>
              <a:t>Execute it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7B535D8-B870-C53A-7066-CECB5BBB21C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1667" b="59703"/>
          <a:stretch/>
        </p:blipFill>
        <p:spPr>
          <a:xfrm>
            <a:off x="49530" y="3863521"/>
            <a:ext cx="9094470" cy="3016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9521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E5FF7E-3728-1B65-6FCB-64697CB367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383CC485-2E27-6A1F-9048-014C0BB5FF40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AutoShape 2" descr="unnormalized tables ">
            <a:extLst>
              <a:ext uri="{FF2B5EF4-FFF2-40B4-BE49-F238E27FC236}">
                <a16:creationId xmlns:a16="http://schemas.microsoft.com/office/drawing/2014/main" id="{B4690F8F-7793-4ABD-5F20-2D89B208925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954059B-ACA1-A506-96C4-8DEEBD157A97}"/>
              </a:ext>
            </a:extLst>
          </p:cNvPr>
          <p:cNvSpPr txBox="1"/>
          <p:nvPr/>
        </p:nvSpPr>
        <p:spPr>
          <a:xfrm>
            <a:off x="40236" y="0"/>
            <a:ext cx="7351164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Step 3: Modify the Table Structure in MySQL Workbench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91C310A-6004-28F7-2397-C3F04C8C4F99}"/>
              </a:ext>
            </a:extLst>
          </p:cNvPr>
          <p:cNvSpPr txBox="1"/>
          <p:nvPr/>
        </p:nvSpPr>
        <p:spPr>
          <a:xfrm>
            <a:off x="40236" y="1291937"/>
            <a:ext cx="9094470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Create 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StudentGrades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Table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This stores subject enrollment details for each student</a:t>
            </a:r>
            <a:r>
              <a:rPr lang="en-US" sz="2800" dirty="0">
                <a:latin typeface="+mj-lt"/>
              </a:rPr>
              <a:t>:</a:t>
            </a:r>
            <a:endParaRPr lang="en-US" altLang="en-US" sz="2800" b="0" dirty="0">
              <a:solidFill>
                <a:schemeClr val="tx1"/>
              </a:solidFill>
              <a:latin typeface="+mj-lt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New Query (+SQL )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2800" b="0" dirty="0">
                <a:solidFill>
                  <a:schemeClr val="tx1"/>
                </a:solidFill>
                <a:latin typeface="+mj-lt"/>
              </a:rPr>
              <a:t>Execute it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F973538-C9D8-097A-C497-A1DA5BD2352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0833" b="47037"/>
          <a:stretch/>
        </p:blipFill>
        <p:spPr>
          <a:xfrm>
            <a:off x="2057400" y="3809642"/>
            <a:ext cx="7077306" cy="3048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4056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314359-A3A5-5946-40FA-2E80F4EF6C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7AF39661-36DA-3A5C-66C2-13D60184C1BE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AutoShape 2" descr="unnormalized tables ">
            <a:extLst>
              <a:ext uri="{FF2B5EF4-FFF2-40B4-BE49-F238E27FC236}">
                <a16:creationId xmlns:a16="http://schemas.microsoft.com/office/drawing/2014/main" id="{79B08346-AC0C-D074-0FC9-69FE10C943D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7DA94A7-4C88-C710-ACC9-F8F55D149801}"/>
              </a:ext>
            </a:extLst>
          </p:cNvPr>
          <p:cNvSpPr txBox="1"/>
          <p:nvPr/>
        </p:nvSpPr>
        <p:spPr>
          <a:xfrm>
            <a:off x="40236" y="0"/>
            <a:ext cx="7351164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Step 3: Modify the Table Structure in MySQL Workbench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78BCB90-7A94-CEFB-2964-C8901129D2E3}"/>
              </a:ext>
            </a:extLst>
          </p:cNvPr>
          <p:cNvSpPr txBox="1"/>
          <p:nvPr/>
        </p:nvSpPr>
        <p:spPr>
          <a:xfrm>
            <a:off x="40236" y="1291937"/>
            <a:ext cx="9094470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 4: Insert Data (1NF-Compliant Format)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Now, insert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each student once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into Students: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New Query (+SQL)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2800" dirty="0">
                <a:solidFill>
                  <a:schemeClr val="tx1"/>
                </a:solidFill>
                <a:latin typeface="+mj-lt"/>
              </a:rPr>
              <a:t>Execute it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32365B4-69BC-AAD9-0452-C78BCE6A44F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0833" b="50000"/>
          <a:stretch/>
        </p:blipFill>
        <p:spPr>
          <a:xfrm>
            <a:off x="1676400" y="3810895"/>
            <a:ext cx="7493620" cy="3047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2360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6A9515-83C5-3724-FDE5-838B9953A9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9A3A3B05-A5FE-BA51-A48F-5B9ACAECEFD4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AutoShape 2" descr="unnormalized tables ">
            <a:extLst>
              <a:ext uri="{FF2B5EF4-FFF2-40B4-BE49-F238E27FC236}">
                <a16:creationId xmlns:a16="http://schemas.microsoft.com/office/drawing/2014/main" id="{3DCA7239-3219-F632-12EC-6E3C410FA12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F6AA50E-56F5-D663-E0D3-A8B0AE17BC06}"/>
              </a:ext>
            </a:extLst>
          </p:cNvPr>
          <p:cNvSpPr txBox="1"/>
          <p:nvPr/>
        </p:nvSpPr>
        <p:spPr>
          <a:xfrm>
            <a:off x="40236" y="0"/>
            <a:ext cx="7351164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Step 3: Modify the Table Structure in MySQL Workbench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D8FD86A-BCD9-5DAD-8CAB-03D035FA79A5}"/>
              </a:ext>
            </a:extLst>
          </p:cNvPr>
          <p:cNvSpPr txBox="1"/>
          <p:nvPr/>
        </p:nvSpPr>
        <p:spPr>
          <a:xfrm>
            <a:off x="40236" y="1291937"/>
            <a:ext cx="9094470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Then, insert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each subject once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into Subjects: 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New Query (+SQL)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2800" dirty="0">
                <a:solidFill>
                  <a:schemeClr val="tx1"/>
                </a:solidFill>
                <a:latin typeface="+mj-lt"/>
              </a:rPr>
              <a:t>Execute it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1AC680D-BCD7-D128-EDF2-91D69520B38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1667" b="57407"/>
          <a:stretch/>
        </p:blipFill>
        <p:spPr>
          <a:xfrm>
            <a:off x="15903" y="3657600"/>
            <a:ext cx="9128097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260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09BB1A-D424-3C9B-ED92-6BA7B02284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93ABD130-1AB6-2AA1-195E-CC71522AB0A3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AutoShape 2" descr="unnormalized tables ">
            <a:extLst>
              <a:ext uri="{FF2B5EF4-FFF2-40B4-BE49-F238E27FC236}">
                <a16:creationId xmlns:a16="http://schemas.microsoft.com/office/drawing/2014/main" id="{3C176941-6F40-ACFC-734F-526FCB0C1DB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B3451D5-3BD1-2C30-B6D2-E99408ACD187}"/>
              </a:ext>
            </a:extLst>
          </p:cNvPr>
          <p:cNvSpPr txBox="1"/>
          <p:nvPr/>
        </p:nvSpPr>
        <p:spPr>
          <a:xfrm>
            <a:off x="40236" y="0"/>
            <a:ext cx="7351164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Step 3: Modify the Table Structure in MySQL Workbench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81D3FB3-E033-4E61-B52D-091A8FA14FD1}"/>
              </a:ext>
            </a:extLst>
          </p:cNvPr>
          <p:cNvSpPr txBox="1"/>
          <p:nvPr/>
        </p:nvSpPr>
        <p:spPr>
          <a:xfrm>
            <a:off x="40236" y="1291937"/>
            <a:ext cx="9094470" cy="17490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Then, insert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each teacher once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into Teachers: 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New Query (+SQL)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2800" dirty="0">
                <a:solidFill>
                  <a:schemeClr val="tx1"/>
                </a:solidFill>
                <a:latin typeface="+mj-lt"/>
              </a:rPr>
              <a:t>Execute it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30D20A7-014E-91F6-EBBB-E5BB872E44A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1667" b="57543"/>
          <a:stretch/>
        </p:blipFill>
        <p:spPr>
          <a:xfrm>
            <a:off x="0" y="3679570"/>
            <a:ext cx="9094470" cy="3178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48494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32AFA4-D894-6256-8D0D-AEA81216EF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156AD521-1756-E47F-60F1-337D5F76B067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AutoShape 2" descr="unnormalized tables ">
            <a:extLst>
              <a:ext uri="{FF2B5EF4-FFF2-40B4-BE49-F238E27FC236}">
                <a16:creationId xmlns:a16="http://schemas.microsoft.com/office/drawing/2014/main" id="{CE481996-7748-EF92-D757-A9DE246AB98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78DBCBD-4DAC-68FC-1C44-3EBC5CAB4FA5}"/>
              </a:ext>
            </a:extLst>
          </p:cNvPr>
          <p:cNvSpPr txBox="1"/>
          <p:nvPr/>
        </p:nvSpPr>
        <p:spPr>
          <a:xfrm>
            <a:off x="40236" y="0"/>
            <a:ext cx="7351164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Step 3: Modify the Table Structure in MySQL Workbench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697E675-7414-2A2C-6E84-364F442E8325}"/>
              </a:ext>
            </a:extLst>
          </p:cNvPr>
          <p:cNvSpPr txBox="1"/>
          <p:nvPr/>
        </p:nvSpPr>
        <p:spPr>
          <a:xfrm>
            <a:off x="40236" y="1291937"/>
            <a:ext cx="9094470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 5: Insert Normalized Data into 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StudentGrades</a:t>
            </a:r>
            <a:endParaRPr kumimoji="0" lang="en-US" alt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Now, each student has one row per subject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lang="en-US" altLang="en-US" sz="2800" dirty="0">
                <a:solidFill>
                  <a:schemeClr val="tx1"/>
                </a:solidFill>
                <a:latin typeface="+mj-lt"/>
              </a:rPr>
              <a:t>New Query (+SQL)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Execute it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147110F-E1EC-1A96-625D-D3B9054480D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333" t="15537" r="32500" b="33704"/>
          <a:stretch/>
        </p:blipFill>
        <p:spPr>
          <a:xfrm>
            <a:off x="2971800" y="3266261"/>
            <a:ext cx="6162906" cy="3578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99123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60A4B3-D1EE-127E-D460-894AC64FB1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DEBD3229-E958-793D-3CB8-318F5A4B0E0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5938" y="0"/>
            <a:ext cx="5262880" cy="4718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US" sz="2900" dirty="0"/>
              <a:t>Week 4 – Lab 2</a:t>
            </a:r>
            <a:endParaRPr sz="2900" dirty="0"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9467E009-8233-8B7E-9E4F-6DA8A2B4D502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C06A100-6837-74C5-57B9-3C1AE0447A1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500" t="12963" r="12500" b="5555"/>
          <a:stretch/>
        </p:blipFill>
        <p:spPr>
          <a:xfrm>
            <a:off x="457200" y="1071562"/>
            <a:ext cx="8229600" cy="4714876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2F50801B-A1D7-0A01-8DA5-32E399199133}"/>
              </a:ext>
            </a:extLst>
          </p:cNvPr>
          <p:cNvSpPr/>
          <p:nvPr/>
        </p:nvSpPr>
        <p:spPr>
          <a:xfrm>
            <a:off x="1219200" y="4407725"/>
            <a:ext cx="1676400" cy="60960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50778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1C16B4-3AEC-485F-6F42-369DE1BF2C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AA1AD4F4-9AE9-E122-2BA9-A98DD118F26F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AutoShape 2" descr="unnormalized tables ">
            <a:extLst>
              <a:ext uri="{FF2B5EF4-FFF2-40B4-BE49-F238E27FC236}">
                <a16:creationId xmlns:a16="http://schemas.microsoft.com/office/drawing/2014/main" id="{A62A554C-3C64-69E9-4549-90813448BF8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7828F24-7AB5-C373-090F-4DFBA9FA9812}"/>
              </a:ext>
            </a:extLst>
          </p:cNvPr>
          <p:cNvSpPr txBox="1"/>
          <p:nvPr/>
        </p:nvSpPr>
        <p:spPr>
          <a:xfrm>
            <a:off x="40236" y="0"/>
            <a:ext cx="7351164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Step 3: Modify the Table Structure in MySQL Workbench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0FEBC0C-EAE4-192F-8BC2-CF0217994231}"/>
              </a:ext>
            </a:extLst>
          </p:cNvPr>
          <p:cNvSpPr txBox="1"/>
          <p:nvPr/>
        </p:nvSpPr>
        <p:spPr>
          <a:xfrm>
            <a:off x="-3717" y="1144369"/>
            <a:ext cx="9094470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Step 6: Verify the 1NF Transformation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latin typeface="+mj-lt"/>
              </a:rPr>
              <a:t>After inserting, run: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lang="en-US" altLang="en-US" sz="2800" dirty="0">
                <a:solidFill>
                  <a:schemeClr val="tx1"/>
                </a:solidFill>
                <a:latin typeface="+mj-lt"/>
              </a:rPr>
              <a:t>New Query (+SQL)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Execute it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5513734-1B36-4CA4-02E0-99EE1E36C0B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-370" r="31667" b="57407"/>
          <a:stretch/>
        </p:blipFill>
        <p:spPr>
          <a:xfrm>
            <a:off x="-11407" y="3616712"/>
            <a:ext cx="9170275" cy="3243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96732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EA7DCD-E313-8349-5055-31CCFA776B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531EDA77-6578-3577-FAA1-D9DD4D783D27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AutoShape 2" descr="unnormalized tables ">
            <a:extLst>
              <a:ext uri="{FF2B5EF4-FFF2-40B4-BE49-F238E27FC236}">
                <a16:creationId xmlns:a16="http://schemas.microsoft.com/office/drawing/2014/main" id="{E7F9E814-48C0-D4AE-DC6B-9A443055C44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51E8F4F-B70F-BE46-4C18-64D02B4A89B3}"/>
              </a:ext>
            </a:extLst>
          </p:cNvPr>
          <p:cNvSpPr txBox="1"/>
          <p:nvPr/>
        </p:nvSpPr>
        <p:spPr>
          <a:xfrm>
            <a:off x="40236" y="0"/>
            <a:ext cx="7351164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Step 3: Modify the Table Structure in MySQL Workbench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F180B5A-A46B-A6D0-47D1-2DDDBC078913}"/>
              </a:ext>
            </a:extLst>
          </p:cNvPr>
          <p:cNvSpPr txBox="1"/>
          <p:nvPr/>
        </p:nvSpPr>
        <p:spPr>
          <a:xfrm>
            <a:off x="24765" y="1213034"/>
            <a:ext cx="9094470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dirty="0">
                <a:latin typeface="+mj-lt"/>
              </a:rPr>
              <a:t>If </a:t>
            </a:r>
            <a:r>
              <a:rPr lang="en-US" sz="2800" b="1" dirty="0">
                <a:latin typeface="+mj-lt"/>
              </a:rPr>
              <a:t>each subject, teacher, and grade appears in a separate row</a:t>
            </a:r>
            <a:r>
              <a:rPr lang="en-US" sz="2800" dirty="0">
                <a:latin typeface="+mj-lt"/>
              </a:rPr>
              <a:t>, </a:t>
            </a:r>
            <a:r>
              <a:rPr lang="en-US" sz="2800" b="1" dirty="0">
                <a:latin typeface="+mj-lt"/>
              </a:rPr>
              <a:t>your data is </a:t>
            </a:r>
            <a:br>
              <a:rPr lang="en-US" sz="2800" b="1" dirty="0">
                <a:latin typeface="+mj-lt"/>
              </a:rPr>
            </a:br>
            <a:r>
              <a:rPr lang="en-US" sz="2800" b="1" dirty="0">
                <a:latin typeface="+mj-lt"/>
              </a:rPr>
              <a:t>now in 1NF!</a:t>
            </a:r>
            <a:r>
              <a:rPr lang="en-US" sz="2800" dirty="0">
                <a:latin typeface="+mj-lt"/>
              </a:rPr>
              <a:t>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3919F72-C57F-95D1-096D-F593D66FB8A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333" t="34857" r="55000" b="26950"/>
          <a:stretch/>
        </p:blipFill>
        <p:spPr>
          <a:xfrm>
            <a:off x="2971800" y="1885383"/>
            <a:ext cx="6162906" cy="4965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37602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846703-F332-E5E6-A170-21AE921FCA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D8BEE390-7291-63DB-5000-A3339D2475E5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AutoShape 2" descr="unnormalized tables ">
            <a:extLst>
              <a:ext uri="{FF2B5EF4-FFF2-40B4-BE49-F238E27FC236}">
                <a16:creationId xmlns:a16="http://schemas.microsoft.com/office/drawing/2014/main" id="{098437AE-31F0-C1A8-CD41-C358A4EA4C2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4DD0DC7-270E-B926-AC40-02A56DE8AC76}"/>
              </a:ext>
            </a:extLst>
          </p:cNvPr>
          <p:cNvSpPr txBox="1"/>
          <p:nvPr/>
        </p:nvSpPr>
        <p:spPr>
          <a:xfrm>
            <a:off x="40236" y="0"/>
            <a:ext cx="7351164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Step 3: Modify the Table Structure in MySQL Workbench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76CE55C-10B4-3A6B-F7BE-17B043A48E50}"/>
              </a:ext>
            </a:extLst>
          </p:cNvPr>
          <p:cNvSpPr txBox="1"/>
          <p:nvPr/>
        </p:nvSpPr>
        <p:spPr>
          <a:xfrm>
            <a:off x="24765" y="1213034"/>
            <a:ext cx="9094470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Summary: What You Achieved</a:t>
            </a:r>
          </a:p>
          <a:p>
            <a:pPr marL="725488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800" b="1" dirty="0">
                <a:latin typeface="+mj-lt"/>
              </a:rPr>
              <a:t>1NF Applied</a:t>
            </a:r>
            <a:r>
              <a:rPr lang="en-US" sz="2800" dirty="0">
                <a:latin typeface="+mj-lt"/>
              </a:rPr>
              <a:t> → Each value is </a:t>
            </a:r>
            <a:r>
              <a:rPr lang="en-US" sz="2800" b="1" dirty="0">
                <a:latin typeface="+mj-lt"/>
              </a:rPr>
              <a:t>atomic</a:t>
            </a:r>
            <a:r>
              <a:rPr lang="en-US" sz="2800" dirty="0">
                <a:latin typeface="+mj-lt"/>
              </a:rPr>
              <a:t> (no multi-values).</a:t>
            </a:r>
          </a:p>
          <a:p>
            <a:pPr marL="725488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800" b="1" dirty="0">
                <a:latin typeface="+mj-lt"/>
              </a:rPr>
              <a:t>Proper Table Structure</a:t>
            </a:r>
            <a:r>
              <a:rPr lang="en-US" sz="2800" dirty="0">
                <a:latin typeface="+mj-lt"/>
              </a:rPr>
              <a:t> → Data is </a:t>
            </a:r>
            <a:r>
              <a:rPr lang="en-US" sz="2800" b="1" dirty="0">
                <a:latin typeface="+mj-lt"/>
              </a:rPr>
              <a:t>separated correctly</a:t>
            </a:r>
            <a:r>
              <a:rPr lang="en-US" sz="2800" dirty="0">
                <a:latin typeface="+mj-lt"/>
              </a:rPr>
              <a:t>.</a:t>
            </a:r>
          </a:p>
          <a:p>
            <a:pPr marL="725488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800" b="1" dirty="0">
                <a:latin typeface="+mj-lt"/>
              </a:rPr>
              <a:t>No Duplicates or Redundancy</a:t>
            </a:r>
            <a:r>
              <a:rPr lang="en-US" sz="2800" dirty="0">
                <a:latin typeface="+mj-lt"/>
              </a:rPr>
              <a:t> → Ensures </a:t>
            </a:r>
            <a:r>
              <a:rPr lang="en-US" sz="2800" b="1" dirty="0">
                <a:latin typeface="+mj-lt"/>
              </a:rPr>
              <a:t>data integrity</a:t>
            </a:r>
            <a:r>
              <a:rPr lang="en-US" sz="2800" dirty="0"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8239183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86E80B-2449-B825-08FE-A5AACF02AA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78D7EF04-3584-FB9E-DF10-AB4FDFB49B04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AutoShape 2" descr="unnormalized tables ">
            <a:extLst>
              <a:ext uri="{FF2B5EF4-FFF2-40B4-BE49-F238E27FC236}">
                <a16:creationId xmlns:a16="http://schemas.microsoft.com/office/drawing/2014/main" id="{B9469C9A-5231-4395-0D1E-DD19A8205E3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8C7AB6D-207F-74F2-A644-57AB4AA1DC44}"/>
              </a:ext>
            </a:extLst>
          </p:cNvPr>
          <p:cNvSpPr txBox="1"/>
          <p:nvPr/>
        </p:nvSpPr>
        <p:spPr>
          <a:xfrm>
            <a:off x="40236" y="0"/>
            <a:ext cx="7351164" cy="6690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Converting Data from 1NF to 2NF in MySQL</a:t>
            </a:r>
            <a:endParaRPr kumimoji="0" lang="en-US" alt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A55DA16-45CB-EC10-86AA-44598AED3A7C}"/>
              </a:ext>
            </a:extLst>
          </p:cNvPr>
          <p:cNvSpPr txBox="1"/>
          <p:nvPr/>
        </p:nvSpPr>
        <p:spPr>
          <a:xfrm>
            <a:off x="24765" y="1213034"/>
            <a:ext cx="9094470" cy="13154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dirty="0">
                <a:latin typeface="+mj-lt"/>
              </a:rPr>
              <a:t>Now that our data is in </a:t>
            </a:r>
            <a:r>
              <a:rPr lang="en-US" sz="2800" b="1" dirty="0">
                <a:latin typeface="+mj-lt"/>
              </a:rPr>
              <a:t>First Normal Form (1NF)</a:t>
            </a:r>
            <a:r>
              <a:rPr lang="en-US" sz="2800" dirty="0">
                <a:latin typeface="+mj-lt"/>
              </a:rPr>
              <a:t>, we need to </a:t>
            </a:r>
            <a:r>
              <a:rPr lang="en-US" sz="2800" b="1" dirty="0">
                <a:latin typeface="+mj-lt"/>
              </a:rPr>
              <a:t>convert it to Second Normal Form (2NF</a:t>
            </a:r>
            <a:endParaRPr lang="en-US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51991793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0A68BB-97A8-B45C-B9C8-555AA560DF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A2290E63-8894-A5A5-5281-930DB3BD5B00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AutoShape 2" descr="unnormalized tables ">
            <a:extLst>
              <a:ext uri="{FF2B5EF4-FFF2-40B4-BE49-F238E27FC236}">
                <a16:creationId xmlns:a16="http://schemas.microsoft.com/office/drawing/2014/main" id="{8D03EC61-62E8-410E-8E0C-D356F9E72DC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92BF5B4-7B90-2244-0976-A1B422E29B5C}"/>
              </a:ext>
            </a:extLst>
          </p:cNvPr>
          <p:cNvSpPr txBox="1"/>
          <p:nvPr/>
        </p:nvSpPr>
        <p:spPr>
          <a:xfrm>
            <a:off x="40236" y="0"/>
            <a:ext cx="7351164" cy="6690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Converting Data from 1NF to 2NF in MySQL</a:t>
            </a:r>
            <a:endParaRPr kumimoji="0" lang="en-US" alt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38E1EF6-C0C6-C116-0178-2A9AC45ADB4B}"/>
              </a:ext>
            </a:extLst>
          </p:cNvPr>
          <p:cNvSpPr txBox="1"/>
          <p:nvPr/>
        </p:nvSpPr>
        <p:spPr>
          <a:xfrm>
            <a:off x="24765" y="1213034"/>
            <a:ext cx="9094470" cy="32542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Why Convert to 2NF?</a:t>
            </a:r>
          </a:p>
          <a:p>
            <a:pPr>
              <a:lnSpc>
                <a:spcPct val="150000"/>
              </a:lnSpc>
              <a:buNone/>
            </a:pPr>
            <a:r>
              <a:rPr lang="en-US" sz="2800" dirty="0">
                <a:latin typeface="+mj-lt"/>
              </a:rPr>
              <a:t>Even though </a:t>
            </a:r>
            <a:r>
              <a:rPr lang="en-US" sz="2800" b="1" dirty="0">
                <a:latin typeface="+mj-lt"/>
              </a:rPr>
              <a:t>1NF removes repeating groups</a:t>
            </a:r>
            <a:r>
              <a:rPr lang="en-US" sz="2800" dirty="0">
                <a:latin typeface="+mj-lt"/>
              </a:rPr>
              <a:t>, it </a:t>
            </a:r>
            <a:r>
              <a:rPr lang="en-US" sz="2800" b="1" dirty="0">
                <a:latin typeface="+mj-lt"/>
              </a:rPr>
              <a:t>still has partial dependencies</a:t>
            </a:r>
            <a:r>
              <a:rPr lang="en-US" sz="2800" dirty="0">
                <a:latin typeface="+mj-lt"/>
              </a:rPr>
              <a:t>.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800" b="1" dirty="0">
                <a:latin typeface="+mj-lt"/>
              </a:rPr>
              <a:t>2NF Rule:</a:t>
            </a:r>
          </a:p>
          <a:p>
            <a:pPr marL="814388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b="1" dirty="0">
                <a:latin typeface="+mj-lt"/>
              </a:rPr>
              <a:t>Must be in 1NF</a:t>
            </a:r>
            <a:endParaRPr lang="en-US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9589846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07B6EF-9AB6-CED0-5E96-5EF3D0DF98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49D367BC-9E0A-ADC3-8904-AF5785902B1D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AutoShape 2" descr="unnormalized tables ">
            <a:extLst>
              <a:ext uri="{FF2B5EF4-FFF2-40B4-BE49-F238E27FC236}">
                <a16:creationId xmlns:a16="http://schemas.microsoft.com/office/drawing/2014/main" id="{61A59030-983F-218A-3DDD-DE0239A25FE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F4A6B6D-91FE-0B39-848D-5FA0C014BFF4}"/>
              </a:ext>
            </a:extLst>
          </p:cNvPr>
          <p:cNvSpPr txBox="1"/>
          <p:nvPr/>
        </p:nvSpPr>
        <p:spPr>
          <a:xfrm>
            <a:off x="24764" y="0"/>
            <a:ext cx="9119235" cy="688361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 startAt="2"/>
              <a:tabLst/>
            </a:pPr>
            <a:r>
              <a:rPr kumimoji="0" lang="en-US" altLang="en-US" sz="2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No Partial Dependencies:</a:t>
            </a: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 </a:t>
            </a:r>
            <a:r>
              <a:rPr kumimoji="0" lang="en-US" altLang="en-US" sz="2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partial dependency</a:t>
            </a: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happens when a non-primary key attribute </a:t>
            </a:r>
            <a:r>
              <a:rPr kumimoji="0" lang="en-US" altLang="en-US" sz="2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depends on part of a composite primary key</a:t>
            </a: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instead of the whole primary key. 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Example Problem:</a:t>
            </a: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</a:p>
          <a:p>
            <a:pPr marL="914400" marR="0" lvl="1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In the </a:t>
            </a:r>
            <a:r>
              <a:rPr kumimoji="0" lang="en-US" altLang="en-US" sz="27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StudentGrades</a:t>
            </a: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table, the </a:t>
            </a:r>
            <a:r>
              <a:rPr kumimoji="0" lang="en-US" altLang="en-US" sz="2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student's name and </a:t>
            </a:r>
            <a:r>
              <a:rPr kumimoji="0" lang="en-US" altLang="en-US" sz="27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date_of_birth</a:t>
            </a: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depend </a:t>
            </a:r>
            <a:r>
              <a:rPr kumimoji="0" lang="en-US" altLang="en-US" sz="2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only</a:t>
            </a: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on </a:t>
            </a:r>
            <a:r>
              <a:rPr kumimoji="0" lang="en-US" altLang="en-US" sz="27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student_id</a:t>
            </a: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not </a:t>
            </a:r>
            <a:r>
              <a:rPr kumimoji="0" lang="en-US" altLang="en-US" sz="27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subject_code</a:t>
            </a: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 </a:t>
            </a:r>
          </a:p>
          <a:p>
            <a:pPr marL="914400" marR="0" lvl="1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Similarly, </a:t>
            </a:r>
            <a:r>
              <a:rPr kumimoji="0" lang="en-US" altLang="en-US" sz="27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teacher_name</a:t>
            </a: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depends </a:t>
            </a:r>
            <a:r>
              <a:rPr kumimoji="0" lang="en-US" altLang="en-US" sz="2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only</a:t>
            </a: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on </a:t>
            </a:r>
            <a:r>
              <a:rPr kumimoji="0" lang="en-US" altLang="en-US" sz="27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teacher_ID</a:t>
            </a: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not </a:t>
            </a:r>
            <a:r>
              <a:rPr kumimoji="0" lang="en-US" altLang="en-US" sz="27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student_id</a:t>
            </a: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+ </a:t>
            </a:r>
            <a:r>
              <a:rPr kumimoji="0" lang="en-US" altLang="en-US" sz="27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subject_code</a:t>
            </a: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 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Solution:</a:t>
            </a: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Break the table into </a:t>
            </a:r>
            <a:r>
              <a:rPr kumimoji="0" lang="en-US" altLang="en-US" sz="2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smaller, independent tables</a:t>
            </a: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6426682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0D7D39-1727-7696-C709-6CFA8EAAFC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138FF8D3-E5C0-5DCD-3F74-EE5AB17C83F8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AutoShape 2" descr="unnormalized tables ">
            <a:extLst>
              <a:ext uri="{FF2B5EF4-FFF2-40B4-BE49-F238E27FC236}">
                <a16:creationId xmlns:a16="http://schemas.microsoft.com/office/drawing/2014/main" id="{35914920-9F34-6A9C-0A36-83E112A6272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8785934-AF69-1A71-DE5A-5C4A1C8B2B97}"/>
              </a:ext>
            </a:extLst>
          </p:cNvPr>
          <p:cNvSpPr txBox="1"/>
          <p:nvPr/>
        </p:nvSpPr>
        <p:spPr>
          <a:xfrm>
            <a:off x="1" y="-22761"/>
            <a:ext cx="6858000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Step 1: Identify Partial Dependencies in 1NF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latin typeface="+mj-lt"/>
              </a:rPr>
              <a:t>In </a:t>
            </a:r>
            <a:r>
              <a:rPr lang="en-US" sz="2800" b="1" dirty="0">
                <a:latin typeface="+mj-lt"/>
              </a:rPr>
              <a:t>1NF</a:t>
            </a:r>
            <a:r>
              <a:rPr lang="en-US" sz="2800" dirty="0">
                <a:latin typeface="+mj-lt"/>
              </a:rPr>
              <a:t>, we have: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C5CAB5D-32BE-7176-F676-834E566A6A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8646387"/>
              </p:ext>
            </p:extLst>
          </p:nvPr>
        </p:nvGraphicFramePr>
        <p:xfrm>
          <a:off x="0" y="1300368"/>
          <a:ext cx="9144000" cy="2834640"/>
        </p:xfrm>
        <a:graphic>
          <a:graphicData uri="http://schemas.openxmlformats.org/drawingml/2006/table">
            <a:tbl>
              <a:tblPr>
                <a:tableStyleId>{00A15C55-8517-42AA-B614-E9B94910E393}</a:tableStyleId>
              </a:tblPr>
              <a:tblGrid>
                <a:gridCol w="1143000">
                  <a:extLst>
                    <a:ext uri="{9D8B030D-6E8A-4147-A177-3AD203B41FA5}">
                      <a16:colId xmlns:a16="http://schemas.microsoft.com/office/drawing/2014/main" val="3653210293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200329983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1647551490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3541653425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3162898663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1408865004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838258404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3450152503"/>
                    </a:ext>
                  </a:extLst>
                </a:gridCol>
              </a:tblGrid>
              <a:tr h="609600">
                <a:tc>
                  <a:txBody>
                    <a:bodyPr/>
                    <a:lstStyle/>
                    <a:p>
                      <a:r>
                        <a:rPr lang="en-US" sz="2400"/>
                        <a:t>student_id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 dirty="0" err="1"/>
                        <a:t>date_of_birth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subject_code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subject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teacher_ID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teacher_name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grade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1023964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400"/>
                        <a:t>960100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Smith, J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1977-11-14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3005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Database 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34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B Codd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8748456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400"/>
                        <a:t>960100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Smith, J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1977-11-14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3000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Soft_Dev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42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A Lovelace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35543698"/>
                  </a:ext>
                </a:extLst>
              </a:tr>
            </a:tbl>
          </a:graphicData>
        </a:graphic>
      </p:graphicFrame>
      <p:sp>
        <p:nvSpPr>
          <p:cNvPr id="3" name="Rectangle 1">
            <a:extLst>
              <a:ext uri="{FF2B5EF4-FFF2-40B4-BE49-F238E27FC236}">
                <a16:creationId xmlns:a16="http://schemas.microsoft.com/office/drawing/2014/main" id="{B69DF962-2B3E-CB6C-F419-3BF6838355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477" y="1796267"/>
            <a:ext cx="184731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AU" sz="28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7763088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922FA8-25BB-6F7D-D630-69B83A8768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3873DFE6-1E51-B005-CACF-ACBD2511454F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AutoShape 2" descr="unnormalized tables ">
            <a:extLst>
              <a:ext uri="{FF2B5EF4-FFF2-40B4-BE49-F238E27FC236}">
                <a16:creationId xmlns:a16="http://schemas.microsoft.com/office/drawing/2014/main" id="{BC09E2DD-EC74-BC57-5CF5-BFEB25B77DF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0FA4A94A-7B8C-C125-38C1-465C4236B7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477" y="1796267"/>
            <a:ext cx="184731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AU" sz="2800">
              <a:latin typeface="+mj-lt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25B9119-7AF6-8A00-64CF-CE0932CE5C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390943"/>
            <a:ext cx="9144000" cy="446705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Issues: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Student details (name, 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date_of_birth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) should only depend on 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student_id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 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Subject details (subject name) should only depend on 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subject_code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 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Teacher details (teacher name) should only depend on 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teacher_ID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 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Fix: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Create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separate tables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for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Students, Subjects, and Teachers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to remove partial dependencies.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4F92925-BB0D-DCE2-01F1-F3BB0B134F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4690517"/>
              </p:ext>
            </p:extLst>
          </p:nvPr>
        </p:nvGraphicFramePr>
        <p:xfrm>
          <a:off x="0" y="-62030"/>
          <a:ext cx="9144000" cy="2727960"/>
        </p:xfrm>
        <a:graphic>
          <a:graphicData uri="http://schemas.openxmlformats.org/drawingml/2006/table">
            <a:tbl>
              <a:tblPr>
                <a:tableStyleId>{00A15C55-8517-42AA-B614-E9B94910E393}</a:tableStyleId>
              </a:tblPr>
              <a:tblGrid>
                <a:gridCol w="1143000">
                  <a:extLst>
                    <a:ext uri="{9D8B030D-6E8A-4147-A177-3AD203B41FA5}">
                      <a16:colId xmlns:a16="http://schemas.microsoft.com/office/drawing/2014/main" val="3653210293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200329983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1647551490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3541653425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3162898663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1408865004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838258404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3450152503"/>
                    </a:ext>
                  </a:extLst>
                </a:gridCol>
              </a:tblGrid>
              <a:tr h="609600">
                <a:tc>
                  <a:txBody>
                    <a:bodyPr/>
                    <a:lstStyle/>
                    <a:p>
                      <a:r>
                        <a:rPr lang="en-US" sz="2300"/>
                        <a:t>student_id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300" dirty="0"/>
                        <a:t>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300" dirty="0" err="1"/>
                        <a:t>date_of_birth</a:t>
                      </a:r>
                      <a:endParaRPr lang="en-US" sz="23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300"/>
                        <a:t>subject_code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300"/>
                        <a:t>subject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300"/>
                        <a:t>teacher_ID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300"/>
                        <a:t>teacher_name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300"/>
                        <a:t>grade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1023964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300"/>
                        <a:t>960100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300"/>
                        <a:t>Smith, J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300"/>
                        <a:t>1977-11-14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300"/>
                        <a:t>3005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300"/>
                        <a:t>Database 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300"/>
                        <a:t>34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300"/>
                        <a:t>B Codd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300"/>
                        <a:t>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8748456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300"/>
                        <a:t>960100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300"/>
                        <a:t>Smith, J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300" dirty="0"/>
                        <a:t>1977-11-14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300" dirty="0"/>
                        <a:t>3000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300"/>
                        <a:t>Soft_Dev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300"/>
                        <a:t>42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300"/>
                        <a:t>A Lovelace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300" dirty="0"/>
                        <a:t>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355436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5574793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79E1D2-8EC3-DFF1-3B20-490A8EC4F1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C544B99C-D1BB-8EEC-1DEB-DD1439818A16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AutoShape 2" descr="unnormalized tables ">
            <a:extLst>
              <a:ext uri="{FF2B5EF4-FFF2-40B4-BE49-F238E27FC236}">
                <a16:creationId xmlns:a16="http://schemas.microsoft.com/office/drawing/2014/main" id="{6D4A3612-1A02-C3AB-400D-C3D37C88DD1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4593857D-84C6-8490-B684-0BDA24A07B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477" y="1796267"/>
            <a:ext cx="184731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AU" sz="280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2D04E3D-E01C-CF63-40D9-0B46E90D4660}"/>
              </a:ext>
            </a:extLst>
          </p:cNvPr>
          <p:cNvSpPr txBox="1"/>
          <p:nvPr/>
        </p:nvSpPr>
        <p:spPr>
          <a:xfrm>
            <a:off x="0" y="1"/>
            <a:ext cx="9144000" cy="58424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Step 2: Modify the Table Structure for 2NF</a:t>
            </a:r>
          </a:p>
          <a:p>
            <a:pPr>
              <a:lnSpc>
                <a:spcPct val="150000"/>
              </a:lnSpc>
              <a:buNone/>
            </a:pPr>
            <a:r>
              <a:rPr lang="en-US" sz="2800" dirty="0">
                <a:latin typeface="+mj-lt"/>
              </a:rPr>
              <a:t>To convert to </a:t>
            </a:r>
            <a:r>
              <a:rPr lang="en-US" sz="2800" b="1" dirty="0">
                <a:latin typeface="+mj-lt"/>
              </a:rPr>
              <a:t>2NF</a:t>
            </a:r>
            <a:r>
              <a:rPr lang="en-US" sz="2800" dirty="0">
                <a:latin typeface="+mj-lt"/>
              </a:rPr>
              <a:t>, we must </a:t>
            </a:r>
            <a:r>
              <a:rPr lang="en-US" sz="2800" b="1" dirty="0">
                <a:latin typeface="+mj-lt"/>
              </a:rPr>
              <a:t>separate data</a:t>
            </a:r>
            <a:r>
              <a:rPr lang="en-US" sz="2800" dirty="0">
                <a:latin typeface="+mj-lt"/>
              </a:rPr>
              <a:t> into smaller tables where </a:t>
            </a:r>
            <a:r>
              <a:rPr lang="en-US" sz="2800" b="1" dirty="0">
                <a:latin typeface="+mj-lt"/>
              </a:rPr>
              <a:t>each non-key column fully depends on the primary key</a:t>
            </a:r>
            <a:r>
              <a:rPr lang="en-US" sz="2800" dirty="0">
                <a:latin typeface="+mj-lt"/>
              </a:rPr>
              <a:t>.</a:t>
            </a:r>
          </a:p>
          <a:p>
            <a:pPr marL="514350" indent="-514350">
              <a:lnSpc>
                <a:spcPct val="150000"/>
              </a:lnSpc>
              <a:buAutoNum type="alphaUcPeriod"/>
            </a:pPr>
            <a:r>
              <a:rPr lang="en-US" sz="2800" b="1" dirty="0">
                <a:latin typeface="+mj-lt"/>
              </a:rPr>
              <a:t>Drop the Incorrect Table (if needed)</a:t>
            </a:r>
          </a:p>
          <a:p>
            <a:pPr algn="l" rtl="0">
              <a:lnSpc>
                <a:spcPct val="150000"/>
              </a:lnSpc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If your current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StudentGrades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table contains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partial dependencies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delete it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before creating a new one: </a:t>
            </a:r>
          </a:p>
          <a:p>
            <a:pPr marL="457200" indent="-4572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  <a:latin typeface="+mj-lt"/>
              </a:rPr>
              <a:t>New Query (+SQL)</a:t>
            </a:r>
          </a:p>
          <a:p>
            <a:pPr marL="457200" indent="-4572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tx1"/>
                </a:solidFill>
                <a:latin typeface="+mj-lt"/>
              </a:rPr>
              <a:t>Execute it</a:t>
            </a:r>
            <a:endParaRPr lang="en-US" sz="2800" b="1" dirty="0">
              <a:latin typeface="+mj-lt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B5D265F-FC10-99F4-0A05-FEA574A856E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0833" b="67778"/>
          <a:stretch/>
        </p:blipFill>
        <p:spPr>
          <a:xfrm>
            <a:off x="2819400" y="5153369"/>
            <a:ext cx="6324600" cy="1657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23929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83BD55-67DD-FF95-8BE3-49D0E322EE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A9A9176-8561-AD6C-D13D-9CC0AF37FC40}"/>
              </a:ext>
            </a:extLst>
          </p:cNvPr>
          <p:cNvSpPr txBox="1"/>
          <p:nvPr/>
        </p:nvSpPr>
        <p:spPr>
          <a:xfrm>
            <a:off x="-31955" y="608799"/>
            <a:ext cx="9144000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B. Create the Students Table (Only Student Details)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Each student is stored once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to remove redundancy.</a:t>
            </a:r>
          </a:p>
          <a:p>
            <a:pPr marL="457200" indent="-4572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  <a:latin typeface="+mj-lt"/>
              </a:rPr>
              <a:t>New Query (+SQL)</a:t>
            </a:r>
          </a:p>
          <a:p>
            <a:pPr marL="457200" indent="-4572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tx1"/>
                </a:solidFill>
                <a:latin typeface="+mj-lt"/>
              </a:rPr>
              <a:t>Execute it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AF93D97E-2130-D832-7255-51DB370A13BF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AutoShape 2" descr="unnormalized tables ">
            <a:extLst>
              <a:ext uri="{FF2B5EF4-FFF2-40B4-BE49-F238E27FC236}">
                <a16:creationId xmlns:a16="http://schemas.microsoft.com/office/drawing/2014/main" id="{1BF2B16E-DBBF-6885-46C1-F9980CB00B1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49468AAA-B0FB-531D-7275-DADFA6E21A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477" y="1796267"/>
            <a:ext cx="184731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AU" sz="2800">
              <a:latin typeface="+mj-l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EB37E24-338E-96B8-BA4A-AEF819AF968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0833" b="50000"/>
          <a:stretch/>
        </p:blipFill>
        <p:spPr>
          <a:xfrm>
            <a:off x="152400" y="3162684"/>
            <a:ext cx="8991600" cy="3656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1410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796602-3057-6D27-2345-2EBED1D6CF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04651978-9A85-2BEF-17E5-B2D34A6BC31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5938" y="0"/>
            <a:ext cx="5262880" cy="4718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US" sz="2900" dirty="0"/>
              <a:t>Week 4 – Lab 2</a:t>
            </a:r>
            <a:endParaRPr sz="2900" dirty="0"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42FBE368-4757-307E-BEEC-363C722BBFCE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B87490-5B8D-DF35-E5BE-D4C53E5855E2}"/>
              </a:ext>
            </a:extLst>
          </p:cNvPr>
          <p:cNvSpPr txBox="1"/>
          <p:nvPr/>
        </p:nvSpPr>
        <p:spPr>
          <a:xfrm>
            <a:off x="-5938" y="990600"/>
            <a:ext cx="9149938" cy="39035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Introduction to Normalization</a:t>
            </a:r>
          </a:p>
          <a:p>
            <a:pPr>
              <a:lnSpc>
                <a:spcPct val="150000"/>
              </a:lnSpc>
              <a:buNone/>
            </a:pPr>
            <a:r>
              <a:rPr lang="en-US" sz="2800" dirty="0">
                <a:latin typeface="+mj-lt"/>
              </a:rPr>
              <a:t>Welcome to today’s session on </a:t>
            </a:r>
            <a:r>
              <a:rPr lang="en-US" sz="2800" b="1" dirty="0">
                <a:latin typeface="+mj-lt"/>
              </a:rPr>
              <a:t>Database Normalization</a:t>
            </a:r>
            <a:r>
              <a:rPr lang="en-US" sz="2800" dirty="0">
                <a:latin typeface="+mj-lt"/>
              </a:rPr>
              <a:t>! By the end of this lecture, you will:</a:t>
            </a:r>
          </a:p>
          <a:p>
            <a:pPr marL="700088" lvl="2" indent="-4381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Understand the importance of normalization.</a:t>
            </a:r>
          </a:p>
          <a:p>
            <a:pPr marL="700088" lvl="2" indent="-4381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Learn how to apply </a:t>
            </a:r>
            <a:r>
              <a:rPr lang="en-US" sz="2800" b="1" dirty="0">
                <a:latin typeface="+mj-lt"/>
              </a:rPr>
              <a:t>1NF, 2NF, and 3NF</a:t>
            </a:r>
            <a:r>
              <a:rPr lang="en-US" sz="2800" dirty="0">
                <a:latin typeface="+mj-lt"/>
              </a:rPr>
              <a:t>.</a:t>
            </a:r>
          </a:p>
          <a:p>
            <a:pPr marL="700088" lvl="2" indent="-4381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Implement normalization in </a:t>
            </a:r>
            <a:r>
              <a:rPr lang="en-US" sz="2800" b="1" dirty="0">
                <a:latin typeface="+mj-lt"/>
              </a:rPr>
              <a:t>MySQL Workbench</a:t>
            </a:r>
            <a:r>
              <a:rPr lang="en-US" sz="2800" dirty="0"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0667820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C7D7A7-113A-304D-F7A3-599E897B12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37B9865-6582-D0F9-74FA-21035E800CCA}"/>
              </a:ext>
            </a:extLst>
          </p:cNvPr>
          <p:cNvSpPr txBox="1"/>
          <p:nvPr/>
        </p:nvSpPr>
        <p:spPr>
          <a:xfrm>
            <a:off x="-31955" y="608799"/>
            <a:ext cx="9144000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C. Create the Subjects Table (Only Subject Details)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Each subject is stored once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and only depends on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subject_code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</a:p>
          <a:p>
            <a:pPr marL="457200" indent="-4572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  <a:latin typeface="+mj-lt"/>
              </a:rPr>
              <a:t>New Query (+SQL)</a:t>
            </a:r>
          </a:p>
          <a:p>
            <a:pPr marL="457200" indent="-4572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tx1"/>
                </a:solidFill>
                <a:latin typeface="+mj-lt"/>
              </a:rPr>
              <a:t>Execute it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A179576B-2E05-8BE0-FEA4-3486FE348F9B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AutoShape 2" descr="unnormalized tables ">
            <a:extLst>
              <a:ext uri="{FF2B5EF4-FFF2-40B4-BE49-F238E27FC236}">
                <a16:creationId xmlns:a16="http://schemas.microsoft.com/office/drawing/2014/main" id="{A993E6A5-3196-3EE4-20B1-38E2760B2D3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5EFCD443-C35B-5001-F7E5-1FD5B83021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477" y="1796267"/>
            <a:ext cx="184731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AU" sz="2800">
              <a:latin typeface="+mj-lt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9D84B4F-B695-07DD-0700-A66AF09F113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0000" b="61806"/>
          <a:stretch/>
        </p:blipFill>
        <p:spPr>
          <a:xfrm>
            <a:off x="0" y="4061362"/>
            <a:ext cx="9112045" cy="2796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57278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9E1447-5DDA-A796-9961-04ADA0BC8B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24BA78EE-41F7-4C71-D69F-F458B50CCA82}"/>
              </a:ext>
            </a:extLst>
          </p:cNvPr>
          <p:cNvSpPr txBox="1"/>
          <p:nvPr/>
        </p:nvSpPr>
        <p:spPr>
          <a:xfrm>
            <a:off x="-31955" y="608799"/>
            <a:ext cx="9144000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D. Create the Teachers Table (Only Teacher Details)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Each teacher appears only once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</a:p>
          <a:p>
            <a:pPr marL="457200" indent="-4572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  <a:latin typeface="+mj-lt"/>
              </a:rPr>
              <a:t>New Query (+SQL)</a:t>
            </a:r>
          </a:p>
          <a:p>
            <a:pPr marL="457200" indent="-4572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tx1"/>
                </a:solidFill>
                <a:latin typeface="+mj-lt"/>
              </a:rPr>
              <a:t>Execute it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1F2DD700-E5E6-9548-10DA-7A1B5D00D941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AutoShape 2" descr="unnormalized tables ">
            <a:extLst>
              <a:ext uri="{FF2B5EF4-FFF2-40B4-BE49-F238E27FC236}">
                <a16:creationId xmlns:a16="http://schemas.microsoft.com/office/drawing/2014/main" id="{931039D0-4F09-3389-6524-3D837F3B477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BFA054E2-9924-A66E-AAFB-368C040248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477" y="1796267"/>
            <a:ext cx="184731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AU" sz="2800">
              <a:latin typeface="+mj-l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C7B4CBB-4337-D135-8921-7F4D3885E29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0000" b="57407"/>
          <a:stretch/>
        </p:blipFill>
        <p:spPr>
          <a:xfrm>
            <a:off x="-1" y="3671992"/>
            <a:ext cx="9170541" cy="3138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249202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99700E-6CE8-123B-800F-5D5CC9A6C5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E7F678F-7889-EFD1-6DC9-B34AE348D0F2}"/>
              </a:ext>
            </a:extLst>
          </p:cNvPr>
          <p:cNvSpPr txBox="1"/>
          <p:nvPr/>
        </p:nvSpPr>
        <p:spPr>
          <a:xfrm>
            <a:off x="-1" y="-90475"/>
            <a:ext cx="8077201" cy="39035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E. Create the 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StudentGrades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Table (Only Relationships)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Only contains relationships between 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student_id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subject_code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teacher_ID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and grade.</a:t>
            </a:r>
          </a:p>
          <a:p>
            <a:pPr marL="457200" indent="-4572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  <a:latin typeface="+mj-lt"/>
              </a:rPr>
              <a:t>New Query (+SQL)</a:t>
            </a:r>
          </a:p>
          <a:p>
            <a:pPr marL="457200" indent="-4572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tx1"/>
                </a:solidFill>
                <a:latin typeface="+mj-lt"/>
              </a:rPr>
              <a:t>Execute it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852A2D6D-2B67-A197-7E9A-0CA2AB3F49A6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AutoShape 2" descr="unnormalized tables ">
            <a:extLst>
              <a:ext uri="{FF2B5EF4-FFF2-40B4-BE49-F238E27FC236}">
                <a16:creationId xmlns:a16="http://schemas.microsoft.com/office/drawing/2014/main" id="{3F2A5EEB-C0AD-FF6E-DB7F-4CB6F9BD6F6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ED1D6401-1FAA-43C0-1922-6B353A3092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477" y="1796267"/>
            <a:ext cx="184731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AU" sz="2800">
              <a:latin typeface="+mj-lt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2EBDD44-6DBB-DF98-6D73-CB60EFA0C39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0000" b="50000"/>
          <a:stretch/>
        </p:blipFill>
        <p:spPr>
          <a:xfrm>
            <a:off x="1372100" y="3733799"/>
            <a:ext cx="7771899" cy="3122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142182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EF9DFE-C6EA-1BA5-A527-FB451A79B7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798AE37C-1708-719A-4641-BB8F2D273C0E}"/>
              </a:ext>
            </a:extLst>
          </p:cNvPr>
          <p:cNvSpPr txBox="1"/>
          <p:nvPr/>
        </p:nvSpPr>
        <p:spPr>
          <a:xfrm>
            <a:off x="-1" y="690900"/>
            <a:ext cx="9144001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E. Create the 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StudentGrades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Table (Only Relationships)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Why?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766763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This ensures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no partial dependencies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 </a:t>
            </a:r>
          </a:p>
          <a:p>
            <a:pPr marL="766763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grade now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fully depends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on both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student_id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and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subject_code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D933F3EB-2342-0F4D-5ECC-D2ECBACE2506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AutoShape 2" descr="unnormalized tables ">
            <a:extLst>
              <a:ext uri="{FF2B5EF4-FFF2-40B4-BE49-F238E27FC236}">
                <a16:creationId xmlns:a16="http://schemas.microsoft.com/office/drawing/2014/main" id="{9DCFB836-1778-558B-6457-87057BF1CEA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D3448EF5-60D3-52F4-0B00-463D863EE3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477" y="1796267"/>
            <a:ext cx="184731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AU" sz="28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84698482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1B9BF8-5754-F259-AB20-E50711032B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F7096D2-784C-5F79-DD6D-099FA916E0C5}"/>
              </a:ext>
            </a:extLst>
          </p:cNvPr>
          <p:cNvSpPr txBox="1"/>
          <p:nvPr/>
        </p:nvSpPr>
        <p:spPr>
          <a:xfrm>
            <a:off x="-1" y="690900"/>
            <a:ext cx="9144001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Step 3: Insert 2NF-Compliant Data</a:t>
            </a:r>
          </a:p>
          <a:p>
            <a:pPr>
              <a:lnSpc>
                <a:spcPct val="150000"/>
              </a:lnSpc>
              <a:buNone/>
            </a:pPr>
            <a:r>
              <a:rPr lang="en-US" sz="2800" dirty="0">
                <a:latin typeface="+mj-lt"/>
              </a:rPr>
              <a:t>Now, insert </a:t>
            </a:r>
            <a:r>
              <a:rPr lang="en-US" sz="2800" b="1" dirty="0">
                <a:latin typeface="+mj-lt"/>
              </a:rPr>
              <a:t>each entity separately</a:t>
            </a:r>
            <a:r>
              <a:rPr lang="en-US" sz="2800" dirty="0">
                <a:latin typeface="+mj-lt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sz="2800" b="1" dirty="0">
                <a:latin typeface="+mj-lt"/>
              </a:rPr>
              <a:t>A. Insert Students (No Subject or Teacher Info)</a:t>
            </a:r>
          </a:p>
          <a:p>
            <a:pPr marL="457200" indent="-4572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  <a:latin typeface="+mj-lt"/>
              </a:rPr>
              <a:t>New Query (+SQL)</a:t>
            </a:r>
          </a:p>
          <a:p>
            <a:pPr marL="457200" indent="-4572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tx1"/>
                </a:solidFill>
                <a:latin typeface="+mj-lt"/>
              </a:rPr>
              <a:t>Execute it</a:t>
            </a:r>
            <a:endParaRPr lang="en-US" sz="2800" b="1" dirty="0">
              <a:latin typeface="+mj-lt"/>
            </a:endParaRP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0F15EACA-AF28-F0C0-242F-888615FD4C93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AutoShape 2" descr="unnormalized tables ">
            <a:extLst>
              <a:ext uri="{FF2B5EF4-FFF2-40B4-BE49-F238E27FC236}">
                <a16:creationId xmlns:a16="http://schemas.microsoft.com/office/drawing/2014/main" id="{B9A44DFE-0E26-7BBC-1ACD-6EA816FE459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ABF498C7-7CEC-2E8D-8037-D72DC6DF69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477" y="1796267"/>
            <a:ext cx="184731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AU" sz="2800">
              <a:latin typeface="+mj-l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676314-8C8F-4B8D-3FAE-CB0D0D0602C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0833" b="52963"/>
          <a:stretch/>
        </p:blipFill>
        <p:spPr>
          <a:xfrm>
            <a:off x="1532824" y="3962400"/>
            <a:ext cx="7621007" cy="2915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196896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38E876-595F-9D83-3D38-15B3129716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23D8903F-9F9C-F3CD-4AAB-BBF064FF7C71}"/>
              </a:ext>
            </a:extLst>
          </p:cNvPr>
          <p:cNvSpPr txBox="1"/>
          <p:nvPr/>
        </p:nvSpPr>
        <p:spPr>
          <a:xfrm>
            <a:off x="-1" y="690900"/>
            <a:ext cx="9144001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B. Insert Subjects (No Student or Teacher Info)</a:t>
            </a:r>
          </a:p>
          <a:p>
            <a:pPr marL="457200" indent="-4572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  <a:latin typeface="+mj-lt"/>
              </a:rPr>
              <a:t>New Query (+SQL)</a:t>
            </a:r>
          </a:p>
          <a:p>
            <a:pPr marL="457200" indent="-4572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tx1"/>
                </a:solidFill>
                <a:latin typeface="+mj-lt"/>
              </a:rPr>
              <a:t>Execute it</a:t>
            </a:r>
            <a:endParaRPr lang="en-US" sz="2800" b="1" dirty="0">
              <a:latin typeface="+mj-lt"/>
            </a:endParaRP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86733BD7-7D16-5BDA-6907-E124DD9FA307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AutoShape 2" descr="unnormalized tables ">
            <a:extLst>
              <a:ext uri="{FF2B5EF4-FFF2-40B4-BE49-F238E27FC236}">
                <a16:creationId xmlns:a16="http://schemas.microsoft.com/office/drawing/2014/main" id="{146B1AAE-A5B1-4CFE-701D-9B8FD8E0D77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10BE7501-5D37-BD39-B61B-921B1CAF09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477" y="1796267"/>
            <a:ext cx="184731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AU" sz="2800">
              <a:latin typeface="+mj-l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9CC89D4-AC9E-7EC5-D12C-FA342CED794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0000" b="55926"/>
          <a:stretch/>
        </p:blipFill>
        <p:spPr>
          <a:xfrm>
            <a:off x="152401" y="3530472"/>
            <a:ext cx="8998974" cy="3187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02445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22773B-E938-72CB-CA24-CAE69C1116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B83BE7B-5464-C8F9-ABCC-21CE1950136D}"/>
              </a:ext>
            </a:extLst>
          </p:cNvPr>
          <p:cNvSpPr txBox="1"/>
          <p:nvPr/>
        </p:nvSpPr>
        <p:spPr>
          <a:xfrm>
            <a:off x="-7375" y="-92328"/>
            <a:ext cx="9144001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C. Insert Teachers (No Student or Subject Info)</a:t>
            </a:r>
          </a:p>
          <a:p>
            <a:pPr marL="457200" indent="-4572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  <a:latin typeface="+mj-lt"/>
              </a:rPr>
              <a:t>New Query (+SQL)</a:t>
            </a:r>
          </a:p>
          <a:p>
            <a:pPr marL="457200" indent="-4572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tx1"/>
                </a:solidFill>
                <a:latin typeface="+mj-lt"/>
              </a:rPr>
              <a:t>Execute it</a:t>
            </a:r>
            <a:endParaRPr lang="en-US" sz="2800" b="1" dirty="0">
              <a:latin typeface="+mj-lt"/>
            </a:endParaRP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5A0B71E0-353A-9F04-10A9-A792F042A1EF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AutoShape 2" descr="unnormalized tables ">
            <a:extLst>
              <a:ext uri="{FF2B5EF4-FFF2-40B4-BE49-F238E27FC236}">
                <a16:creationId xmlns:a16="http://schemas.microsoft.com/office/drawing/2014/main" id="{2A48C317-5AE4-ACF9-6337-BD24BC7656C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09AD59E0-2485-F052-57AA-5A676D5802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477" y="1796267"/>
            <a:ext cx="184731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AU" sz="2800">
              <a:latin typeface="+mj-lt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FE6AC16-5492-4E84-3F94-0F9BF3E2FF8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0833" b="57407"/>
          <a:stretch/>
        </p:blipFill>
        <p:spPr>
          <a:xfrm>
            <a:off x="41036" y="3581400"/>
            <a:ext cx="9080841" cy="3145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883668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261199-9E46-1963-C30E-1414C49285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F09141A3-1F60-4CAA-75EB-FD1D10DECCF0}"/>
              </a:ext>
            </a:extLst>
          </p:cNvPr>
          <p:cNvSpPr txBox="1"/>
          <p:nvPr/>
        </p:nvSpPr>
        <p:spPr>
          <a:xfrm>
            <a:off x="-7375" y="-92328"/>
            <a:ext cx="9144001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D. Insert Student Grades (Only Relationships)</a:t>
            </a:r>
          </a:p>
          <a:p>
            <a:pPr marL="457200" indent="-4572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  <a:latin typeface="+mj-lt"/>
              </a:rPr>
              <a:t>New Query (+SQL)</a:t>
            </a:r>
          </a:p>
          <a:p>
            <a:pPr marL="457200" indent="-4572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tx1"/>
                </a:solidFill>
                <a:latin typeface="+mj-lt"/>
              </a:rPr>
              <a:t>Execute it</a:t>
            </a:r>
            <a:endParaRPr lang="en-US" sz="2800" b="1" dirty="0">
              <a:latin typeface="+mj-lt"/>
            </a:endParaRP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D85BFA9A-52FF-CB20-7733-871EA909FFFD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AutoShape 2" descr="unnormalized tables ">
            <a:extLst>
              <a:ext uri="{FF2B5EF4-FFF2-40B4-BE49-F238E27FC236}">
                <a16:creationId xmlns:a16="http://schemas.microsoft.com/office/drawing/2014/main" id="{FDF5AFDC-4DD6-AF9E-2010-F0CA2D6C3E5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13E1A3C2-2BC7-6EB2-2398-A776001D1C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477" y="1796267"/>
            <a:ext cx="184731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AU" sz="2800">
              <a:latin typeface="+mj-l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6A67C28-EEEA-A7C6-D5C8-CB8F7E6A2CC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1667" b="32222"/>
          <a:stretch/>
        </p:blipFill>
        <p:spPr>
          <a:xfrm>
            <a:off x="0" y="1760431"/>
            <a:ext cx="9136626" cy="5097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09895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966C01-7695-46E3-27B1-7F12B14E9A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498C41A0-DB0B-3F3E-6D7B-C449062B5DF9}"/>
              </a:ext>
            </a:extLst>
          </p:cNvPr>
          <p:cNvSpPr txBox="1"/>
          <p:nvPr/>
        </p:nvSpPr>
        <p:spPr>
          <a:xfrm>
            <a:off x="-7375" y="0"/>
            <a:ext cx="9144001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Step 4: Verify the 2NF Structure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latin typeface="+mj-lt"/>
              </a:rPr>
              <a:t>Run these queries to </a:t>
            </a:r>
            <a:r>
              <a:rPr lang="en-US" sz="2800" b="1" dirty="0">
                <a:latin typeface="+mj-lt"/>
              </a:rPr>
              <a:t>check if everything is correctly stored</a:t>
            </a:r>
            <a:r>
              <a:rPr lang="en-US" sz="2800" dirty="0">
                <a:latin typeface="+mj-lt"/>
              </a:rPr>
              <a:t>:</a:t>
            </a: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A6097260-BED6-4D4B-7053-890DC9CA711E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AutoShape 2" descr="unnormalized tables ">
            <a:extLst>
              <a:ext uri="{FF2B5EF4-FFF2-40B4-BE49-F238E27FC236}">
                <a16:creationId xmlns:a16="http://schemas.microsoft.com/office/drawing/2014/main" id="{4E735B20-0CD2-00DA-1745-764192CF68A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AE9C69C0-F134-E65B-0686-6477138122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477" y="1796267"/>
            <a:ext cx="184731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AU" sz="2800">
              <a:latin typeface="+mj-l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253262F-E533-4CD5-C1C8-07E70DA568B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62272"/>
          <a:stretch/>
        </p:blipFill>
        <p:spPr>
          <a:xfrm>
            <a:off x="4916" y="1481066"/>
            <a:ext cx="9144000" cy="194056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17B96B8-827D-6217-E326-A3C4C8BB6AC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0000" r="30000" b="26296"/>
          <a:stretch/>
        </p:blipFill>
        <p:spPr>
          <a:xfrm>
            <a:off x="34412" y="4392817"/>
            <a:ext cx="9102213" cy="2465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55365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A8C237-1F98-1C8A-9AAA-072429B199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2121BC0-B36C-4223-D5CA-A31A7CB4DF99}"/>
              </a:ext>
            </a:extLst>
          </p:cNvPr>
          <p:cNvSpPr txBox="1"/>
          <p:nvPr/>
        </p:nvSpPr>
        <p:spPr>
          <a:xfrm>
            <a:off x="-2" y="1012765"/>
            <a:ext cx="9144001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Each student appears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only once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 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Each subject appears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only once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 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Each teacher appears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only once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 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The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StudentGrades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table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only contains relationships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 </a:t>
            </a: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6116E063-1818-EF55-CEB5-BA0AF8DE8123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AutoShape 2" descr="unnormalized tables ">
            <a:extLst>
              <a:ext uri="{FF2B5EF4-FFF2-40B4-BE49-F238E27FC236}">
                <a16:creationId xmlns:a16="http://schemas.microsoft.com/office/drawing/2014/main" id="{5B00DFAF-B7EF-AEDC-8AE3-18166A0BC3B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B45AD4FB-CE80-F271-FB59-26C391D373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477" y="1796267"/>
            <a:ext cx="184731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AU" sz="2800">
              <a:latin typeface="+mj-lt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62D4699-D256-83D7-EE6F-72BFC14D73D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0000" r="30000" b="26296"/>
          <a:stretch/>
        </p:blipFill>
        <p:spPr>
          <a:xfrm>
            <a:off x="20893" y="3869173"/>
            <a:ext cx="9102213" cy="2465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515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1236A3-3669-0D06-6A5A-D88EE8B76F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46B51F2E-926D-B883-B8D5-37105A9FFFD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5938" y="0"/>
            <a:ext cx="5262880" cy="4718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US" sz="2900" dirty="0"/>
              <a:t>Week 4 – Lab 2</a:t>
            </a:r>
            <a:endParaRPr sz="2900" dirty="0"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E367EB85-8374-F9A1-D59E-72D170E40C43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316378-EA26-7134-4D05-FBF931665A8E}"/>
              </a:ext>
            </a:extLst>
          </p:cNvPr>
          <p:cNvSpPr txBox="1"/>
          <p:nvPr/>
        </p:nvSpPr>
        <p:spPr>
          <a:xfrm>
            <a:off x="-5938" y="710385"/>
            <a:ext cx="9149938" cy="58424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Why Normalize a Database?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latin typeface="+mj-lt"/>
              </a:rPr>
              <a:t>Think about a messy room—everything scattered around. Finding something takes forever! The same happens with databases when they contain </a:t>
            </a:r>
            <a:r>
              <a:rPr lang="en-US" sz="2800" b="1" dirty="0">
                <a:latin typeface="+mj-lt"/>
              </a:rPr>
              <a:t>redundant and unstructured data</a:t>
            </a:r>
            <a:r>
              <a:rPr lang="en-US" sz="2800" dirty="0">
                <a:latin typeface="+mj-lt"/>
              </a:rPr>
              <a:t>. Normalization helps by:</a:t>
            </a:r>
          </a:p>
          <a:p>
            <a:pPr marL="723900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800" dirty="0">
                <a:latin typeface="+mj-lt"/>
              </a:rPr>
              <a:t>Eliminating duplicate data.</a:t>
            </a:r>
          </a:p>
          <a:p>
            <a:pPr marL="723900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800" dirty="0">
                <a:latin typeface="+mj-lt"/>
              </a:rPr>
              <a:t>Reducing storage space.</a:t>
            </a:r>
          </a:p>
          <a:p>
            <a:pPr marL="723900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800" dirty="0">
                <a:latin typeface="+mj-lt"/>
              </a:rPr>
              <a:t>Enhancing data integrity and consistency.</a:t>
            </a:r>
          </a:p>
          <a:p>
            <a:pPr marL="723900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800" dirty="0">
                <a:latin typeface="+mj-lt"/>
              </a:rPr>
              <a:t>Improving query efficiency.</a:t>
            </a:r>
          </a:p>
        </p:txBody>
      </p:sp>
    </p:spTree>
    <p:extLst>
      <p:ext uri="{BB962C8B-B14F-4D97-AF65-F5344CB8AC3E}">
        <p14:creationId xmlns:p14="http://schemas.microsoft.com/office/powerpoint/2010/main" val="206851208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116300-519E-D05D-D7D4-D1FDF184C1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4E7B4D67-BA35-C21B-EF0B-1F0CCF24481E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AutoShape 2" descr="unnormalized tables ">
            <a:extLst>
              <a:ext uri="{FF2B5EF4-FFF2-40B4-BE49-F238E27FC236}">
                <a16:creationId xmlns:a16="http://schemas.microsoft.com/office/drawing/2014/main" id="{5D6B5EE5-1231-7443-122D-AC4402ABE8F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33243399-3640-A5E5-DC6B-03D8B2B2E0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477" y="1796267"/>
            <a:ext cx="184731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AU" sz="2800">
              <a:latin typeface="+mj-lt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D3E99A5-85EC-9455-0B65-C1855B56A3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0080847"/>
              </p:ext>
            </p:extLst>
          </p:nvPr>
        </p:nvGraphicFramePr>
        <p:xfrm>
          <a:off x="19665" y="1524000"/>
          <a:ext cx="9144000" cy="4818117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4572000">
                  <a:extLst>
                    <a:ext uri="{9D8B030D-6E8A-4147-A177-3AD203B41FA5}">
                      <a16:colId xmlns:a16="http://schemas.microsoft.com/office/drawing/2014/main" val="1394429872"/>
                    </a:ext>
                  </a:extLst>
                </a:gridCol>
                <a:gridCol w="4572000">
                  <a:extLst>
                    <a:ext uri="{9D8B030D-6E8A-4147-A177-3AD203B41FA5}">
                      <a16:colId xmlns:a16="http://schemas.microsoft.com/office/drawing/2014/main" val="1003328247"/>
                    </a:ext>
                  </a:extLst>
                </a:gridCol>
              </a:tblGrid>
              <a:tr h="611877">
                <a:tc>
                  <a:txBody>
                    <a:bodyPr/>
                    <a:lstStyle/>
                    <a:p>
                      <a:r>
                        <a:rPr lang="en-US" sz="2800"/>
                        <a:t>Problem in 1NF</a:t>
                      </a:r>
                      <a:endParaRPr lang="en-US" sz="280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Fixed in 2NF</a:t>
                      </a:r>
                      <a:endParaRPr lang="en-US" sz="2800">
                        <a:latin typeface="+mj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44115427"/>
                  </a:ext>
                </a:extLst>
              </a:tr>
              <a:tr h="454923">
                <a:tc>
                  <a:txBody>
                    <a:bodyPr/>
                    <a:lstStyle/>
                    <a:p>
                      <a:r>
                        <a:rPr lang="en-US" sz="2800"/>
                        <a:t>Students table contained </a:t>
                      </a:r>
                      <a:r>
                        <a:rPr lang="en-US" sz="2800" b="1"/>
                        <a:t>subject and teacher info</a:t>
                      </a:r>
                      <a:endParaRPr lang="en-US" sz="280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Students table </a:t>
                      </a:r>
                      <a:r>
                        <a:rPr lang="en-US" sz="2800" b="1" dirty="0"/>
                        <a:t>only contains student info</a:t>
                      </a:r>
                      <a:endParaRPr lang="en-US" sz="2800" dirty="0">
                        <a:latin typeface="+mj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57573598"/>
                  </a:ext>
                </a:extLst>
              </a:tr>
              <a:tr h="119643">
                <a:tc>
                  <a:txBody>
                    <a:bodyPr/>
                    <a:lstStyle/>
                    <a:p>
                      <a:r>
                        <a:rPr lang="en-US" sz="2800"/>
                        <a:t>Subjects were </a:t>
                      </a:r>
                      <a:r>
                        <a:rPr lang="en-US" sz="2800" b="1"/>
                        <a:t>repeated multiple times</a:t>
                      </a:r>
                      <a:endParaRPr lang="en-US" sz="280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Subjects stored </a:t>
                      </a:r>
                      <a:r>
                        <a:rPr lang="en-US" sz="2800" b="1"/>
                        <a:t>once</a:t>
                      </a:r>
                      <a:r>
                        <a:rPr lang="en-US" sz="2800"/>
                        <a:t> in a separate table</a:t>
                      </a:r>
                      <a:endParaRPr lang="en-US" sz="2800">
                        <a:latin typeface="+mj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864395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/>
                        <a:t>Teachers were </a:t>
                      </a:r>
                      <a:r>
                        <a:rPr lang="en-US" sz="2800" b="1"/>
                        <a:t>repeated multiple times</a:t>
                      </a:r>
                      <a:endParaRPr lang="en-US" sz="280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Teachers stored </a:t>
                      </a:r>
                      <a:r>
                        <a:rPr lang="en-US" sz="2800" b="1"/>
                        <a:t>once</a:t>
                      </a:r>
                      <a:r>
                        <a:rPr lang="en-US" sz="2800"/>
                        <a:t> in a separate table</a:t>
                      </a:r>
                      <a:endParaRPr lang="en-US" sz="2800">
                        <a:latin typeface="+mj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457996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/>
                        <a:t>StudentGrades had </a:t>
                      </a:r>
                      <a:r>
                        <a:rPr lang="en-US" sz="2800" b="1"/>
                        <a:t>partial dependencies</a:t>
                      </a:r>
                      <a:endParaRPr lang="en-US" sz="280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Now </a:t>
                      </a:r>
                      <a:r>
                        <a:rPr lang="en-US" sz="2800" b="1" dirty="0"/>
                        <a:t>each non-key attribute fully depends</a:t>
                      </a:r>
                      <a:r>
                        <a:rPr lang="en-US" sz="2800" dirty="0"/>
                        <a:t> on the </a:t>
                      </a:r>
                      <a:r>
                        <a:rPr lang="en-US" sz="2800" b="1" dirty="0"/>
                        <a:t>entire primary key</a:t>
                      </a:r>
                      <a:endParaRPr lang="en-US" sz="2800" dirty="0">
                        <a:latin typeface="+mj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84682775"/>
                  </a:ext>
                </a:extLst>
              </a:tr>
            </a:tbl>
          </a:graphicData>
        </a:graphic>
      </p:graphicFrame>
      <p:sp>
        <p:nvSpPr>
          <p:cNvPr id="6" name="Rectangle 1">
            <a:extLst>
              <a:ext uri="{FF2B5EF4-FFF2-40B4-BE49-F238E27FC236}">
                <a16:creationId xmlns:a16="http://schemas.microsoft.com/office/drawing/2014/main" id="{1991FD3E-6644-205F-3421-E6B0C40FAC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010400" cy="13181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Summary: Why Convert to 2NF?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Your database is now in 2NF!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1297636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6E5B31-5A8E-D591-6CC3-AC5DC4F4EE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577E854-C83E-DA04-61A8-3C4DB08D884B}"/>
              </a:ext>
            </a:extLst>
          </p:cNvPr>
          <p:cNvSpPr txBox="1"/>
          <p:nvPr/>
        </p:nvSpPr>
        <p:spPr>
          <a:xfrm>
            <a:off x="-7375" y="0"/>
            <a:ext cx="9144001" cy="6690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+mj-lt"/>
              </a:rPr>
              <a:t>Converting Data from 2NF to 3NF in MySQL</a:t>
            </a: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CD560744-D5AF-1393-7643-7B4CCC58910F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AutoShape 2" descr="unnormalized tables ">
            <a:extLst>
              <a:ext uri="{FF2B5EF4-FFF2-40B4-BE49-F238E27FC236}">
                <a16:creationId xmlns:a16="http://schemas.microsoft.com/office/drawing/2014/main" id="{B69C41D5-4992-B532-AEF6-FF254E64A05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59FC752C-2FA0-B1C2-927C-CA8C0B8A25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477" y="1796267"/>
            <a:ext cx="184731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AU" sz="2800"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C7A2C0-5905-BFEC-1085-117CAB6575AB}"/>
              </a:ext>
            </a:extLst>
          </p:cNvPr>
          <p:cNvSpPr txBox="1"/>
          <p:nvPr/>
        </p:nvSpPr>
        <p:spPr>
          <a:xfrm>
            <a:off x="-7376" y="990600"/>
            <a:ext cx="9151375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Why Convert to 3NF?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latin typeface="+mj-lt"/>
              </a:rPr>
              <a:t>Even though </a:t>
            </a:r>
            <a:r>
              <a:rPr lang="en-US" sz="2800" b="1" dirty="0">
                <a:latin typeface="+mj-lt"/>
              </a:rPr>
              <a:t>2NF removes partial dependencies</a:t>
            </a:r>
            <a:r>
              <a:rPr lang="en-US" sz="2800" dirty="0">
                <a:latin typeface="+mj-lt"/>
              </a:rPr>
              <a:t>, it </a:t>
            </a:r>
            <a:r>
              <a:rPr lang="en-US" sz="2800" b="1" dirty="0">
                <a:latin typeface="+mj-lt"/>
              </a:rPr>
              <a:t>may still have transitive dependencies</a:t>
            </a:r>
            <a:r>
              <a:rPr lang="en-US" sz="2800" dirty="0"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9172643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2DB646-5EF0-9664-4209-6763C5431B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0B93292-415A-E1F2-1491-7B4D440E8867}"/>
              </a:ext>
            </a:extLst>
          </p:cNvPr>
          <p:cNvSpPr txBox="1"/>
          <p:nvPr/>
        </p:nvSpPr>
        <p:spPr>
          <a:xfrm>
            <a:off x="-7375" y="0"/>
            <a:ext cx="9144001" cy="6690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+mj-lt"/>
              </a:rPr>
              <a:t>Converting Data from 2NF to 3NF in MySQL</a:t>
            </a: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EFB518DB-64AE-CCD0-0F20-85518F24B781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AutoShape 2" descr="unnormalized tables ">
            <a:extLst>
              <a:ext uri="{FF2B5EF4-FFF2-40B4-BE49-F238E27FC236}">
                <a16:creationId xmlns:a16="http://schemas.microsoft.com/office/drawing/2014/main" id="{C8D3485E-EC56-EEE1-9875-10C8E11FD44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7A276101-7C46-3007-CEC2-8B2398383A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477" y="1796267"/>
            <a:ext cx="184731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AU" sz="2800"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3AC36BE-78B1-9AA4-0757-56CDF7305F31}"/>
              </a:ext>
            </a:extLst>
          </p:cNvPr>
          <p:cNvSpPr txBox="1"/>
          <p:nvPr/>
        </p:nvSpPr>
        <p:spPr>
          <a:xfrm>
            <a:off x="-7375" y="713028"/>
            <a:ext cx="9151375" cy="4549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3NF Rule:</a:t>
            </a:r>
          </a:p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Must be in 2NF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No Transitive Dependencies: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</a:p>
          <a:p>
            <a:pPr marL="914400" marR="0" lvl="1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transitive dependency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occurs when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 non-primary key attribute depends on another non-primary key attribute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instead of directly depending on the primary key.</a:t>
            </a:r>
          </a:p>
        </p:txBody>
      </p:sp>
    </p:spTree>
    <p:extLst>
      <p:ext uri="{BB962C8B-B14F-4D97-AF65-F5344CB8AC3E}">
        <p14:creationId xmlns:p14="http://schemas.microsoft.com/office/powerpoint/2010/main" val="343869055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5BF2A6-4A9D-BABE-A54C-436BBB4C49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FF451AF8-B412-93C8-FE15-DC89A1DD243E}"/>
              </a:ext>
            </a:extLst>
          </p:cNvPr>
          <p:cNvSpPr txBox="1"/>
          <p:nvPr/>
        </p:nvSpPr>
        <p:spPr>
          <a:xfrm>
            <a:off x="-7375" y="0"/>
            <a:ext cx="9144001" cy="6690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+mj-lt"/>
              </a:rPr>
              <a:t>Converting Data from 2NF to 3NF in MySQL</a:t>
            </a: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A11527F0-53DC-ADA0-67D4-21189DF2BEDD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AutoShape 2" descr="unnormalized tables ">
            <a:extLst>
              <a:ext uri="{FF2B5EF4-FFF2-40B4-BE49-F238E27FC236}">
                <a16:creationId xmlns:a16="http://schemas.microsoft.com/office/drawing/2014/main" id="{46473696-D5DC-D6BA-3B5B-0509CFBF64C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FBB76C90-9876-D9CC-5CE0-388C209C2F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477" y="1796267"/>
            <a:ext cx="184731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AU" sz="2800"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F74CDA-2727-4C9F-CECB-294F56B9FB28}"/>
              </a:ext>
            </a:extLst>
          </p:cNvPr>
          <p:cNvSpPr txBox="1"/>
          <p:nvPr/>
        </p:nvSpPr>
        <p:spPr>
          <a:xfrm>
            <a:off x="-7375" y="713028"/>
            <a:ext cx="9151375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46100" marR="0" lvl="1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Example Problem: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</a:p>
          <a:p>
            <a:pPr marL="825500" marR="0" lvl="2" indent="-515938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In the 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StudentGrades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table, the 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teacher_name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depends on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teacher_ID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not on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student_id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+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subject_code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 </a:t>
            </a:r>
          </a:p>
          <a:p>
            <a:pPr marL="825500" marR="0" lvl="2" indent="-515938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This means 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teacher_name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should be moved to the Teachers table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6543314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D58F01-732A-BA2A-80C2-FECF0205F5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46725A24-F8F3-3332-E1F4-5A8DC410CBC2}"/>
              </a:ext>
            </a:extLst>
          </p:cNvPr>
          <p:cNvSpPr txBox="1"/>
          <p:nvPr/>
        </p:nvSpPr>
        <p:spPr>
          <a:xfrm>
            <a:off x="-7375" y="0"/>
            <a:ext cx="914400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800" b="1" dirty="0">
                <a:latin typeface="+mj-lt"/>
              </a:rPr>
              <a:t>Step 1: Identify Transitive Dependencies in 2NF</a:t>
            </a:r>
          </a:p>
          <a:p>
            <a:r>
              <a:rPr lang="en-US" sz="2800" dirty="0">
                <a:latin typeface="+mj-lt"/>
              </a:rPr>
              <a:t>In </a:t>
            </a:r>
            <a:r>
              <a:rPr lang="en-US" sz="2800" b="1" dirty="0">
                <a:latin typeface="+mj-lt"/>
              </a:rPr>
              <a:t>2NF</a:t>
            </a:r>
            <a:r>
              <a:rPr lang="en-US" sz="2800" dirty="0">
                <a:latin typeface="+mj-lt"/>
              </a:rPr>
              <a:t>, we have</a:t>
            </a: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7F4E2E3A-7A11-3389-EEE8-A4C627DF970E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AutoShape 2" descr="unnormalized tables ">
            <a:extLst>
              <a:ext uri="{FF2B5EF4-FFF2-40B4-BE49-F238E27FC236}">
                <a16:creationId xmlns:a16="http://schemas.microsoft.com/office/drawing/2014/main" id="{FFD386AE-0B21-37EC-85D7-E9E06CF1CBD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D480A515-A1BA-6772-6C1E-4618E917A4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477" y="1796267"/>
            <a:ext cx="184731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AU" sz="2800">
              <a:latin typeface="+mj-lt"/>
            </a:endParaRP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CE5FE8DF-B314-49C8-63FC-E5969684F7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3282619"/>
              </p:ext>
            </p:extLst>
          </p:nvPr>
        </p:nvGraphicFramePr>
        <p:xfrm>
          <a:off x="-7375" y="1143000"/>
          <a:ext cx="9121880" cy="2817018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1824376">
                  <a:extLst>
                    <a:ext uri="{9D8B030D-6E8A-4147-A177-3AD203B41FA5}">
                      <a16:colId xmlns:a16="http://schemas.microsoft.com/office/drawing/2014/main" val="4220457951"/>
                    </a:ext>
                  </a:extLst>
                </a:gridCol>
                <a:gridCol w="1824376">
                  <a:extLst>
                    <a:ext uri="{9D8B030D-6E8A-4147-A177-3AD203B41FA5}">
                      <a16:colId xmlns:a16="http://schemas.microsoft.com/office/drawing/2014/main" val="3604478147"/>
                    </a:ext>
                  </a:extLst>
                </a:gridCol>
                <a:gridCol w="1824376">
                  <a:extLst>
                    <a:ext uri="{9D8B030D-6E8A-4147-A177-3AD203B41FA5}">
                      <a16:colId xmlns:a16="http://schemas.microsoft.com/office/drawing/2014/main" val="3122927743"/>
                    </a:ext>
                  </a:extLst>
                </a:gridCol>
                <a:gridCol w="1824376">
                  <a:extLst>
                    <a:ext uri="{9D8B030D-6E8A-4147-A177-3AD203B41FA5}">
                      <a16:colId xmlns:a16="http://schemas.microsoft.com/office/drawing/2014/main" val="4156681686"/>
                    </a:ext>
                  </a:extLst>
                </a:gridCol>
                <a:gridCol w="1824376">
                  <a:extLst>
                    <a:ext uri="{9D8B030D-6E8A-4147-A177-3AD203B41FA5}">
                      <a16:colId xmlns:a16="http://schemas.microsoft.com/office/drawing/2014/main" val="4027085821"/>
                    </a:ext>
                  </a:extLst>
                </a:gridCol>
              </a:tblGrid>
              <a:tr h="1105412">
                <a:tc>
                  <a:txBody>
                    <a:bodyPr/>
                    <a:lstStyle/>
                    <a:p>
                      <a:r>
                        <a:rPr lang="en-US" sz="2800" dirty="0" err="1"/>
                        <a:t>student_id</a:t>
                      </a:r>
                      <a:endParaRPr lang="en-US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subject_code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teacher_ID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teacher_name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grade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24831170"/>
                  </a:ext>
                </a:extLst>
              </a:tr>
              <a:tr h="606194">
                <a:tc>
                  <a:txBody>
                    <a:bodyPr/>
                    <a:lstStyle/>
                    <a:p>
                      <a:r>
                        <a:rPr lang="en-US" sz="2800"/>
                        <a:t>960100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3005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34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B Codd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2226397"/>
                  </a:ext>
                </a:extLst>
              </a:tr>
              <a:tr h="1105412">
                <a:tc>
                  <a:txBody>
                    <a:bodyPr/>
                    <a:lstStyle/>
                    <a:p>
                      <a:r>
                        <a:rPr lang="en-US" sz="2800"/>
                        <a:t>960100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3000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42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A Lovelace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323192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5701711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350BD5-E2E5-5E73-E618-CCBBD5FD5B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EF60D32-3858-86C3-7ED3-E210C55784C3}"/>
              </a:ext>
            </a:extLst>
          </p:cNvPr>
          <p:cNvSpPr txBox="1"/>
          <p:nvPr/>
        </p:nvSpPr>
        <p:spPr>
          <a:xfrm>
            <a:off x="-7375" y="0"/>
            <a:ext cx="914400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800" b="1" dirty="0">
                <a:latin typeface="+mj-lt"/>
              </a:rPr>
              <a:t>Step 1: Identify Transitive Dependencies in 2NF</a:t>
            </a:r>
          </a:p>
          <a:p>
            <a:r>
              <a:rPr lang="en-US" sz="2800" dirty="0">
                <a:latin typeface="+mj-lt"/>
              </a:rPr>
              <a:t>In </a:t>
            </a:r>
            <a:r>
              <a:rPr lang="en-US" sz="2800" b="1" dirty="0">
                <a:latin typeface="+mj-lt"/>
              </a:rPr>
              <a:t>2NF</a:t>
            </a:r>
            <a:r>
              <a:rPr lang="en-US" sz="2800" dirty="0">
                <a:latin typeface="+mj-lt"/>
              </a:rPr>
              <a:t>, we have</a:t>
            </a: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19CB9C42-CF13-3B11-E1CB-8072E4CC4489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AutoShape 2" descr="unnormalized tables ">
            <a:extLst>
              <a:ext uri="{FF2B5EF4-FFF2-40B4-BE49-F238E27FC236}">
                <a16:creationId xmlns:a16="http://schemas.microsoft.com/office/drawing/2014/main" id="{0A0C6D1F-2A1E-90A8-0645-11DE9095651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81902886-1731-0796-EB1C-FCFF818266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477" y="1796267"/>
            <a:ext cx="184731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AU" sz="2800">
              <a:latin typeface="+mj-lt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4A10C755-6E0F-244B-452E-82C8384F7F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477248"/>
            <a:ext cx="9144001" cy="39035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Issues: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752475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teacher_name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is dependent on 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teacher_ID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not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student_id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+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subject_code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 </a:t>
            </a:r>
          </a:p>
          <a:p>
            <a:pPr marL="752475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Solution: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Move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teacher_name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to the Teachers table. 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Fix: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Remove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teacher_name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from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StudentGrades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and store it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only in the Teachers table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8816926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9198E7-05A0-36E4-1403-CF5968DC24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2340334A-804D-50C8-BD66-F765DDF83ED0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AutoShape 2" descr="unnormalized tables ">
            <a:extLst>
              <a:ext uri="{FF2B5EF4-FFF2-40B4-BE49-F238E27FC236}">
                <a16:creationId xmlns:a16="http://schemas.microsoft.com/office/drawing/2014/main" id="{0F51C311-D1F0-ABFF-8B6A-A954226FF5A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88BCBEA8-0430-F9B3-CC1A-05290D3461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477" y="1796267"/>
            <a:ext cx="184731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AU" sz="2800">
              <a:latin typeface="+mj-lt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7D916563-E3DE-DB78-1338-466B17A4EB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-27879" y="0"/>
            <a:ext cx="9144001" cy="45498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 2: Modify the Table Structure for 3NF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To achieve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3NF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we must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eliminate transitive dependencies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by ensuring that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every non-key attribute directly depends on the primary key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  <a:endParaRPr kumimoji="0" lang="en-US" alt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A. Drop the Incorrect 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StudentGrades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Table (if needed)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If your current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StudentGrades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table contains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transitive dependencies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delete it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before creating a new one: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F79DE06-AC48-F28D-B132-C642CB0422B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1667" b="69259"/>
          <a:stretch/>
        </p:blipFill>
        <p:spPr>
          <a:xfrm>
            <a:off x="36196" y="4614259"/>
            <a:ext cx="7467600" cy="1889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36241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7D4B41-2211-0009-0654-10E8FD5AA7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513A05C6-2C6A-EA96-A2E5-1BB7C84CFCC1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AutoShape 2" descr="unnormalized tables ">
            <a:extLst>
              <a:ext uri="{FF2B5EF4-FFF2-40B4-BE49-F238E27FC236}">
                <a16:creationId xmlns:a16="http://schemas.microsoft.com/office/drawing/2014/main" id="{6AE7B849-9D43-D652-BD8D-137054F4C69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3BBCDD1F-16F1-C818-CD55-888AF0FDED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477" y="1796267"/>
            <a:ext cx="184731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AU" sz="2800">
              <a:latin typeface="+mj-lt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50D2BD63-5A9D-B948-2AB8-26A5706BD5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196" y="3826"/>
            <a:ext cx="9144001" cy="26108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B. Recreate the 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StudentGrades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Table (Without 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teacher_name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)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Now, 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teacher_name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is completely removed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and stored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only in Teachers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2A7E671-7D78-B988-43DC-4ACE3BF85F9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0833" b="50000"/>
          <a:stretch/>
        </p:blipFill>
        <p:spPr>
          <a:xfrm>
            <a:off x="1066799" y="2699697"/>
            <a:ext cx="7010402" cy="285061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76797CD-DDA6-0C7F-8442-C2A47777A731}"/>
              </a:ext>
            </a:extLst>
          </p:cNvPr>
          <p:cNvSpPr txBox="1"/>
          <p:nvPr/>
        </p:nvSpPr>
        <p:spPr>
          <a:xfrm>
            <a:off x="23750" y="5489961"/>
            <a:ext cx="9144001" cy="138499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800" dirty="0">
                <a:latin typeface="+mj-lt"/>
              </a:rPr>
              <a:t> </a:t>
            </a:r>
            <a:r>
              <a:rPr lang="en-US" sz="2800" b="1" dirty="0">
                <a:latin typeface="+mj-lt"/>
              </a:rPr>
              <a:t>Why?</a:t>
            </a:r>
            <a:endParaRPr lang="en-US" sz="2800" dirty="0">
              <a:latin typeface="+mj-lt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No transitive dependencies</a:t>
            </a:r>
            <a:r>
              <a:rPr lang="en-US" sz="2800" dirty="0">
                <a:latin typeface="+mj-lt"/>
              </a:rPr>
              <a:t> (every non-primary key column now depends directly on the primary key).</a:t>
            </a:r>
          </a:p>
        </p:txBody>
      </p:sp>
    </p:spTree>
    <p:extLst>
      <p:ext uri="{BB962C8B-B14F-4D97-AF65-F5344CB8AC3E}">
        <p14:creationId xmlns:p14="http://schemas.microsoft.com/office/powerpoint/2010/main" val="45210121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84AE95-4828-746E-B035-53ADF7270B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8CC4BEA6-A676-B628-4D12-1A5396908003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AutoShape 2" descr="unnormalized tables ">
            <a:extLst>
              <a:ext uri="{FF2B5EF4-FFF2-40B4-BE49-F238E27FC236}">
                <a16:creationId xmlns:a16="http://schemas.microsoft.com/office/drawing/2014/main" id="{3E6B4AEC-3890-55D8-5687-601CD49272C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E9E34081-7F80-7279-08D9-B2C79C240B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477" y="1796267"/>
            <a:ext cx="184731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AU" sz="2800">
              <a:latin typeface="+mj-lt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7A2837AF-BAC9-19A3-3D2C-1B6F00DF13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886" y="0"/>
            <a:ext cx="9144001" cy="1964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Step 3: Insert 3NF-Compliant Data</a:t>
            </a:r>
          </a:p>
          <a:p>
            <a:pPr>
              <a:lnSpc>
                <a:spcPct val="150000"/>
              </a:lnSpc>
              <a:buNone/>
            </a:pPr>
            <a:r>
              <a:rPr lang="en-US" sz="2800" dirty="0">
                <a:latin typeface="+mj-lt"/>
              </a:rPr>
              <a:t>Now, insert </a:t>
            </a:r>
            <a:r>
              <a:rPr lang="en-US" sz="2800" b="1" dirty="0">
                <a:latin typeface="+mj-lt"/>
              </a:rPr>
              <a:t>each entity separately</a:t>
            </a:r>
            <a:r>
              <a:rPr lang="en-US" sz="2800" dirty="0">
                <a:latin typeface="+mj-lt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sz="2800" b="1" dirty="0">
                <a:latin typeface="+mj-lt"/>
              </a:rPr>
              <a:t>A. Insert Students (No Subject or Teacher Info)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7C8D13D-BC65-E450-55EB-850332EBD76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0833" b="54444"/>
          <a:stretch/>
        </p:blipFill>
        <p:spPr>
          <a:xfrm>
            <a:off x="47166" y="2318496"/>
            <a:ext cx="9096834" cy="3370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41022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805CB4-E301-CBED-8056-F4A6E43E68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8AA3B844-F12E-EB1B-3416-D283DF07ADE0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AutoShape 2" descr="unnormalized tables ">
            <a:extLst>
              <a:ext uri="{FF2B5EF4-FFF2-40B4-BE49-F238E27FC236}">
                <a16:creationId xmlns:a16="http://schemas.microsoft.com/office/drawing/2014/main" id="{9F75ACE3-DE1F-18EB-03DD-A2CD1412B7D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19805365-F0DC-6F27-4941-C2FD682C62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477" y="1796267"/>
            <a:ext cx="184731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AU" sz="2800">
              <a:latin typeface="+mj-lt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809FE28B-45F3-DF8F-92D0-32582B96F8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1" cy="6690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B. Insert Subjects (No Student or Teacher Info)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1F5F4E3-B1DA-C61C-318C-A3BAC6A2872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57407"/>
          <a:stretch/>
        </p:blipFill>
        <p:spPr>
          <a:xfrm>
            <a:off x="0" y="1224112"/>
            <a:ext cx="9144000" cy="2190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1405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149631-FE6F-8F41-44F9-65135899B1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10A29990-DF2B-B3BC-FD8B-852D1045A3F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5938" y="0"/>
            <a:ext cx="5262880" cy="4718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US" sz="2900" dirty="0"/>
              <a:t>Week 4 – Lab 2</a:t>
            </a:r>
            <a:endParaRPr sz="2900" dirty="0"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79B25608-525F-DFAB-C85C-8A6E195FFF3B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3CBEAC-A03B-B837-6F86-D1617746D3B8}"/>
              </a:ext>
            </a:extLst>
          </p:cNvPr>
          <p:cNvSpPr txBox="1"/>
          <p:nvPr/>
        </p:nvSpPr>
        <p:spPr>
          <a:xfrm>
            <a:off x="-5938" y="710385"/>
            <a:ext cx="9149938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Understanding Unnormalized Form (UNF)</a:t>
            </a:r>
          </a:p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Problem:</a:t>
            </a:r>
            <a:r>
              <a:rPr lang="en-US" sz="2800" dirty="0">
                <a:latin typeface="+mj-lt"/>
              </a:rPr>
              <a:t> Our table contains </a:t>
            </a:r>
            <a:r>
              <a:rPr lang="en-US" sz="2800" b="1" dirty="0">
                <a:latin typeface="+mj-lt"/>
              </a:rPr>
              <a:t>repeating groups</a:t>
            </a:r>
            <a:r>
              <a:rPr lang="en-US" sz="2800" dirty="0">
                <a:latin typeface="+mj-lt"/>
              </a:rPr>
              <a:t>—a student’s subjects are listed in multiple columns instead of separate rows.</a:t>
            </a:r>
          </a:p>
          <a:p>
            <a:pPr>
              <a:lnSpc>
                <a:spcPct val="150000"/>
              </a:lnSpc>
            </a:pPr>
            <a:r>
              <a:rPr lang="en-US" sz="2800" b="1" dirty="0">
                <a:latin typeface="+mj-lt"/>
              </a:rPr>
              <a:t>Example (Unnormalized Table):</a:t>
            </a:r>
            <a:endParaRPr lang="en-US" sz="2800" dirty="0"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0FCBA1-269A-202C-65FC-BEA9D14ED228}"/>
              </a:ext>
            </a:extLst>
          </p:cNvPr>
          <p:cNvSpPr txBox="1"/>
          <p:nvPr/>
        </p:nvSpPr>
        <p:spPr>
          <a:xfrm>
            <a:off x="87530" y="3967559"/>
            <a:ext cx="905647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1600" dirty="0" err="1">
                <a:latin typeface="+mj-lt"/>
              </a:rPr>
              <a:t>student_id</a:t>
            </a:r>
            <a:r>
              <a:rPr lang="en-AU" sz="1600" dirty="0">
                <a:latin typeface="+mj-lt"/>
              </a:rPr>
              <a:t> | name      | </a:t>
            </a:r>
            <a:r>
              <a:rPr lang="en-AU" sz="1600" dirty="0" err="1">
                <a:latin typeface="+mj-lt"/>
              </a:rPr>
              <a:t>date_of_birth</a:t>
            </a:r>
            <a:r>
              <a:rPr lang="en-AU" sz="1600" dirty="0">
                <a:latin typeface="+mj-lt"/>
              </a:rPr>
              <a:t> | </a:t>
            </a:r>
            <a:r>
              <a:rPr lang="en-AU" sz="1600" dirty="0" err="1">
                <a:highlight>
                  <a:srgbClr val="FFFF00"/>
                </a:highlight>
                <a:latin typeface="+mj-lt"/>
              </a:rPr>
              <a:t>subject_code</a:t>
            </a:r>
            <a:r>
              <a:rPr lang="en-AU" sz="1600" dirty="0">
                <a:highlight>
                  <a:srgbClr val="FFFF00"/>
                </a:highlight>
                <a:latin typeface="+mj-lt"/>
              </a:rPr>
              <a:t> </a:t>
            </a:r>
            <a:r>
              <a:rPr lang="en-AU" sz="1600" dirty="0">
                <a:latin typeface="+mj-lt"/>
              </a:rPr>
              <a:t>| </a:t>
            </a:r>
            <a:r>
              <a:rPr lang="en-AU" sz="1600" dirty="0">
                <a:highlight>
                  <a:srgbClr val="FFFF00"/>
                </a:highlight>
                <a:latin typeface="+mj-lt"/>
              </a:rPr>
              <a:t>subject     </a:t>
            </a:r>
            <a:r>
              <a:rPr lang="en-AU" sz="1600" dirty="0">
                <a:latin typeface="+mj-lt"/>
              </a:rPr>
              <a:t>   | </a:t>
            </a:r>
            <a:r>
              <a:rPr lang="en-AU" sz="1600" dirty="0" err="1">
                <a:highlight>
                  <a:srgbClr val="FFFF00"/>
                </a:highlight>
                <a:latin typeface="+mj-lt"/>
              </a:rPr>
              <a:t>teacher_ID</a:t>
            </a:r>
            <a:r>
              <a:rPr lang="en-AU" sz="1600" dirty="0">
                <a:highlight>
                  <a:srgbClr val="FFFF00"/>
                </a:highlight>
                <a:latin typeface="+mj-lt"/>
              </a:rPr>
              <a:t> </a:t>
            </a:r>
            <a:r>
              <a:rPr lang="en-AU" sz="1600" dirty="0">
                <a:latin typeface="+mj-lt"/>
              </a:rPr>
              <a:t>| </a:t>
            </a:r>
            <a:r>
              <a:rPr lang="en-AU" sz="1600" dirty="0" err="1">
                <a:highlight>
                  <a:srgbClr val="FFFF00"/>
                </a:highlight>
                <a:latin typeface="+mj-lt"/>
              </a:rPr>
              <a:t>teacher_name</a:t>
            </a:r>
            <a:r>
              <a:rPr lang="en-AU" sz="1600" dirty="0">
                <a:highlight>
                  <a:srgbClr val="FFFF00"/>
                </a:highlight>
                <a:latin typeface="+mj-lt"/>
              </a:rPr>
              <a:t> </a:t>
            </a:r>
            <a:r>
              <a:rPr lang="en-AU" sz="1600" dirty="0">
                <a:latin typeface="+mj-lt"/>
              </a:rPr>
              <a:t>| </a:t>
            </a:r>
            <a:r>
              <a:rPr lang="en-AU" sz="1600" dirty="0">
                <a:highlight>
                  <a:srgbClr val="FFFF00"/>
                </a:highlight>
                <a:latin typeface="+mj-lt"/>
              </a:rPr>
              <a:t>grade</a:t>
            </a:r>
            <a:br>
              <a:rPr lang="en-AU" sz="1600" dirty="0">
                <a:latin typeface="+mj-lt"/>
              </a:rPr>
            </a:br>
            <a:r>
              <a:rPr lang="en-AU" sz="1600" dirty="0">
                <a:latin typeface="+mj-lt"/>
              </a:rPr>
              <a:t>960100       | Smith, J  | 14/11/77         | </a:t>
            </a:r>
            <a:r>
              <a:rPr lang="en-AU" sz="1600" dirty="0">
                <a:highlight>
                  <a:srgbClr val="FFFF00"/>
                </a:highlight>
                <a:latin typeface="+mj-lt"/>
              </a:rPr>
              <a:t>3005, 3000     </a:t>
            </a:r>
            <a:r>
              <a:rPr lang="en-AU" sz="1600" dirty="0">
                <a:latin typeface="+mj-lt"/>
              </a:rPr>
              <a:t>| </a:t>
            </a:r>
            <a:r>
              <a:rPr lang="en-AU" sz="1600" dirty="0">
                <a:highlight>
                  <a:srgbClr val="FFFF00"/>
                </a:highlight>
                <a:latin typeface="+mj-lt"/>
              </a:rPr>
              <a:t>DB, </a:t>
            </a:r>
            <a:r>
              <a:rPr lang="en-AU" sz="1600" dirty="0" err="1">
                <a:highlight>
                  <a:srgbClr val="FFFF00"/>
                </a:highlight>
                <a:latin typeface="+mj-lt"/>
              </a:rPr>
              <a:t>SoftDev</a:t>
            </a:r>
            <a:r>
              <a:rPr lang="en-AU" sz="1600" dirty="0">
                <a:latin typeface="+mj-lt"/>
              </a:rPr>
              <a:t>| </a:t>
            </a:r>
            <a:r>
              <a:rPr lang="en-AU" sz="1600" dirty="0">
                <a:highlight>
                  <a:srgbClr val="FFFF00"/>
                </a:highlight>
                <a:latin typeface="+mj-lt"/>
              </a:rPr>
              <a:t>34, 42         </a:t>
            </a:r>
            <a:r>
              <a:rPr lang="en-AU" sz="1600" dirty="0">
                <a:latin typeface="+mj-lt"/>
              </a:rPr>
              <a:t>| </a:t>
            </a:r>
            <a:r>
              <a:rPr lang="en-AU" sz="1600" dirty="0">
                <a:highlight>
                  <a:srgbClr val="FFFF00"/>
                </a:highlight>
                <a:latin typeface="+mj-lt"/>
              </a:rPr>
              <a:t>B Codd, A Lov   </a:t>
            </a:r>
            <a:r>
              <a:rPr lang="en-AU" sz="1600" dirty="0">
                <a:latin typeface="+mj-lt"/>
              </a:rPr>
              <a:t>| </a:t>
            </a:r>
            <a:r>
              <a:rPr lang="en-AU" sz="1600" dirty="0">
                <a:highlight>
                  <a:srgbClr val="FFFF00"/>
                </a:highlight>
                <a:latin typeface="+mj-lt"/>
              </a:rPr>
              <a:t>C, 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0E3628D-8195-19AF-156C-C05E76DD5017}"/>
              </a:ext>
            </a:extLst>
          </p:cNvPr>
          <p:cNvSpPr txBox="1"/>
          <p:nvPr/>
        </p:nvSpPr>
        <p:spPr>
          <a:xfrm>
            <a:off x="-32434" y="4706223"/>
            <a:ext cx="917643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latin typeface="+mj-lt"/>
              </a:rPr>
              <a:t>Issue:</a:t>
            </a:r>
            <a:r>
              <a:rPr lang="en-US" sz="2800" dirty="0">
                <a:latin typeface="+mj-lt"/>
              </a:rPr>
              <a:t> Multiple values in a single cell violate </a:t>
            </a:r>
            <a:r>
              <a:rPr lang="en-US" sz="2800" b="1" dirty="0">
                <a:latin typeface="+mj-lt"/>
              </a:rPr>
              <a:t>1NF</a:t>
            </a:r>
            <a:endParaRPr lang="en-US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09753596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0A9845-5DB1-4F1A-8E00-FCB1665733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59232DAF-0C88-AF6B-7793-F98EBF947DBF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AutoShape 2" descr="unnormalized tables ">
            <a:extLst>
              <a:ext uri="{FF2B5EF4-FFF2-40B4-BE49-F238E27FC236}">
                <a16:creationId xmlns:a16="http://schemas.microsoft.com/office/drawing/2014/main" id="{DD1B9920-699F-DCD2-A175-66D2727D065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A2CB6144-5857-A2F8-0D0A-2B19466FC1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477" y="1796267"/>
            <a:ext cx="184731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AU" sz="2800">
              <a:latin typeface="+mj-lt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6BC4C8DA-57F7-87D1-90D5-01D8AD82F8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1" cy="6690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C. Insert Teachers (No Student or Subject Info)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AA97D03-C402-B275-F19F-6F0A608F01F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52963"/>
          <a:stretch/>
        </p:blipFill>
        <p:spPr>
          <a:xfrm>
            <a:off x="0" y="1109812"/>
            <a:ext cx="9144000" cy="2419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33375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2F8DBC-FC4E-7580-211C-F007D2CC7F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9D20A478-C9D1-7A5E-D6D6-2AF691D0A1CD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AutoShape 2" descr="unnormalized tables ">
            <a:extLst>
              <a:ext uri="{FF2B5EF4-FFF2-40B4-BE49-F238E27FC236}">
                <a16:creationId xmlns:a16="http://schemas.microsoft.com/office/drawing/2014/main" id="{A4942006-A961-68B2-2E22-149D8589C6E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49E78DAB-D7B5-E271-1813-5721502AF2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477" y="1796267"/>
            <a:ext cx="184731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AU" sz="2800">
              <a:latin typeface="+mj-lt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61806067-E344-CF91-C0ED-EFF0247B1F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0"/>
            <a:ext cx="9144001" cy="261084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D. Insert Student Grades (Only Relationships, No Teacher Name)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Now, 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teacher_name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is no longer stored here, preventing transitive dependencies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F1AA0A1-E4B2-A3A6-BD11-4D2ADD7FBA6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34093"/>
          <a:stretch/>
        </p:blipFill>
        <p:spPr>
          <a:xfrm>
            <a:off x="-1" y="2712156"/>
            <a:ext cx="9144000" cy="3389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62766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4748C5-C20F-8824-8AA1-091ED8891B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">
            <a:extLst>
              <a:ext uri="{FF2B5EF4-FFF2-40B4-BE49-F238E27FC236}">
                <a16:creationId xmlns:a16="http://schemas.microsoft.com/office/drawing/2014/main" id="{F221FAC9-6E1F-42A3-E53C-56B9B2A26E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7268"/>
            <a:ext cx="9144001" cy="131818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Step 4: Verify the 3NF Structure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latin typeface="+mj-lt"/>
              </a:rPr>
              <a:t>Run these queries to </a:t>
            </a:r>
            <a:r>
              <a:rPr lang="en-US" sz="2800" b="1" dirty="0">
                <a:latin typeface="+mj-lt"/>
              </a:rPr>
              <a:t>check if everything is correctly stored</a:t>
            </a:r>
            <a:r>
              <a:rPr lang="en-US" sz="2800" dirty="0">
                <a:latin typeface="+mj-lt"/>
              </a:rPr>
              <a:t>:</a:t>
            </a: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F3E89977-BCCE-19DE-C17B-81470EB3E6D8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AutoShape 2" descr="unnormalized tables ">
            <a:extLst>
              <a:ext uri="{FF2B5EF4-FFF2-40B4-BE49-F238E27FC236}">
                <a16:creationId xmlns:a16="http://schemas.microsoft.com/office/drawing/2014/main" id="{22F00EE2-1B05-237A-7EEF-958EF633561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57BEB3A9-BF0A-E910-7D75-E80CEA8438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477" y="1796267"/>
            <a:ext cx="184731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AU" sz="2800">
              <a:latin typeface="+mj-l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8D301F-4647-7484-0DBD-1293166E889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0833" b="26296"/>
          <a:stretch/>
        </p:blipFill>
        <p:spPr>
          <a:xfrm>
            <a:off x="36279" y="1533524"/>
            <a:ext cx="8833243" cy="5294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61311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888A30-D837-A137-7E36-A4E7BE98A9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">
            <a:extLst>
              <a:ext uri="{FF2B5EF4-FFF2-40B4-BE49-F238E27FC236}">
                <a16:creationId xmlns:a16="http://schemas.microsoft.com/office/drawing/2014/main" id="{A88D94F5-6128-C00B-C90B-2CCCFE963C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40574"/>
            <a:ext cx="9144001" cy="196451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Results:</a:t>
            </a:r>
            <a:endParaRPr lang="en-US" sz="2800" dirty="0">
              <a:latin typeface="+mj-lt"/>
            </a:endParaRPr>
          </a:p>
          <a:p>
            <a:pPr marL="7366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Each table stores only relevant attributes.</a:t>
            </a:r>
          </a:p>
          <a:p>
            <a:pPr marL="7366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No transitive dependencies exist.</a:t>
            </a: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DC04E5CF-14B3-3E51-4A45-976FE59B62F7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AutoShape 2" descr="unnormalized tables ">
            <a:extLst>
              <a:ext uri="{FF2B5EF4-FFF2-40B4-BE49-F238E27FC236}">
                <a16:creationId xmlns:a16="http://schemas.microsoft.com/office/drawing/2014/main" id="{90C4B86A-1AA9-8522-E157-0895C4687B7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3BA3A893-7906-9397-8DA8-3F77CADFA5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477" y="1796267"/>
            <a:ext cx="184731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AU" sz="2800">
              <a:latin typeface="+mj-l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4DB2796-5D01-247C-D204-09750D6BDA9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0833" b="26296"/>
          <a:stretch/>
        </p:blipFill>
        <p:spPr>
          <a:xfrm>
            <a:off x="894439" y="2226087"/>
            <a:ext cx="7659921" cy="4591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54555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EA3300-F6A6-909B-6166-2B1AC5096F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BFA178FC-CAA8-6E8B-40B7-6DB3EBC9639F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AutoShape 2" descr="unnormalized tables ">
            <a:extLst>
              <a:ext uri="{FF2B5EF4-FFF2-40B4-BE49-F238E27FC236}">
                <a16:creationId xmlns:a16="http://schemas.microsoft.com/office/drawing/2014/main" id="{1F77DBE7-2912-A7D6-30E6-E5F18C37E60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71B5FAD8-044E-8BE0-8BA7-4E52E059FB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477" y="1796267"/>
            <a:ext cx="184731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AU" sz="2800">
              <a:latin typeface="+mj-lt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1F9D174D-3F21-C329-4D26-3BF5CFAD87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4710389"/>
              </p:ext>
            </p:extLst>
          </p:nvPr>
        </p:nvGraphicFramePr>
        <p:xfrm>
          <a:off x="0" y="1470850"/>
          <a:ext cx="9144000" cy="2834640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4275771">
                  <a:extLst>
                    <a:ext uri="{9D8B030D-6E8A-4147-A177-3AD203B41FA5}">
                      <a16:colId xmlns:a16="http://schemas.microsoft.com/office/drawing/2014/main" val="69177387"/>
                    </a:ext>
                  </a:extLst>
                </a:gridCol>
                <a:gridCol w="4868229">
                  <a:extLst>
                    <a:ext uri="{9D8B030D-6E8A-4147-A177-3AD203B41FA5}">
                      <a16:colId xmlns:a16="http://schemas.microsoft.com/office/drawing/2014/main" val="50053161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800" dirty="0"/>
                        <a:t>Problem in 2NF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800" dirty="0"/>
                        <a:t>Fixed in 3NF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94432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800" dirty="0" err="1"/>
                        <a:t>teacher_name</a:t>
                      </a:r>
                      <a:r>
                        <a:rPr lang="en-US" sz="2800" dirty="0"/>
                        <a:t> was stored in </a:t>
                      </a:r>
                      <a:r>
                        <a:rPr lang="en-US" sz="2800" dirty="0" err="1"/>
                        <a:t>StudentGrades</a:t>
                      </a:r>
                      <a:endParaRPr lang="en-US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800"/>
                        <a:t>Now stored only in Teachers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84941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800" dirty="0"/>
                        <a:t>Transitive dependency existed (</a:t>
                      </a:r>
                      <a:r>
                        <a:rPr lang="en-US" sz="2800" dirty="0" err="1"/>
                        <a:t>teacher_name</a:t>
                      </a:r>
                      <a:r>
                        <a:rPr lang="en-US" sz="2800" dirty="0"/>
                        <a:t> depended on </a:t>
                      </a:r>
                      <a:r>
                        <a:rPr lang="en-US" sz="2800" dirty="0" err="1"/>
                        <a:t>teacher_ID</a:t>
                      </a:r>
                      <a:r>
                        <a:rPr lang="en-US" sz="2800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800" dirty="0"/>
                        <a:t>Now all attributes depend only on the primary key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703940"/>
                  </a:ext>
                </a:extLst>
              </a:tr>
            </a:tbl>
          </a:graphicData>
        </a:graphic>
      </p:graphicFrame>
      <p:sp>
        <p:nvSpPr>
          <p:cNvPr id="8" name="Rectangle 1">
            <a:extLst>
              <a:ext uri="{FF2B5EF4-FFF2-40B4-BE49-F238E27FC236}">
                <a16:creationId xmlns:a16="http://schemas.microsoft.com/office/drawing/2014/main" id="{68080491-C864-E6B7-0E7F-1CA3C34398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8906"/>
            <a:ext cx="7391400" cy="13181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Summary: Why Convert to 3NF?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Your database is now in 3NF!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9BEAA73-52A1-D293-7F88-1F9A0406439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333" t="41111" r="34166" b="26296"/>
          <a:stretch/>
        </p:blipFill>
        <p:spPr>
          <a:xfrm>
            <a:off x="1371600" y="4387514"/>
            <a:ext cx="6400800" cy="2470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35461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AB5D31-B76C-FE12-64DA-3CF43631A0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>
            <a:extLst>
              <a:ext uri="{FF2B5EF4-FFF2-40B4-BE49-F238E27FC236}">
                <a16:creationId xmlns:a16="http://schemas.microsoft.com/office/drawing/2014/main" id="{463BD7DE-7686-B0D9-330F-0C1172541F6D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76" rIns="0" bIns="0" rtlCol="0">
            <a:spAutoFit/>
          </a:bodyPr>
          <a:lstStyle/>
          <a:p>
            <a:pPr marL="28575" algn="l" defTabSz="685800" rtl="0">
              <a:spcBef>
                <a:spcPts val="4"/>
              </a:spcBef>
              <a:defRPr/>
            </a:pPr>
            <a:fld id="{81D60167-4931-47E6-BA6A-407CBD079E47}" type="slidenum">
              <a:rPr kern="1200" dirty="0">
                <a:ea typeface="+mn-ea"/>
              </a:rPr>
              <a:pPr marL="28575" algn="l" defTabSz="685800" rtl="0">
                <a:spcBef>
                  <a:spcPts val="4"/>
                </a:spcBef>
                <a:defRPr/>
              </a:pPr>
              <a:t>65</a:t>
            </a:fld>
            <a:r>
              <a:rPr kern="1200" spc="176" dirty="0">
                <a:ea typeface="+mn-ea"/>
              </a:rPr>
              <a:t> </a:t>
            </a:r>
            <a:r>
              <a:rPr kern="1200" dirty="0">
                <a:ea typeface="+mn-ea"/>
              </a:rPr>
              <a:t>|</a:t>
            </a:r>
            <a:r>
              <a:rPr kern="1200" spc="300" dirty="0">
                <a:ea typeface="+mn-ea"/>
              </a:rPr>
              <a:t> </a:t>
            </a:r>
            <a:r>
              <a:rPr kern="1200" dirty="0">
                <a:ea typeface="+mn-ea"/>
              </a:rPr>
              <a:t>Faculty</a:t>
            </a:r>
            <a:r>
              <a:rPr kern="1200" spc="-11" dirty="0">
                <a:ea typeface="+mn-ea"/>
              </a:rPr>
              <a:t> </a:t>
            </a:r>
            <a:r>
              <a:rPr kern="1200" dirty="0">
                <a:ea typeface="+mn-ea"/>
              </a:rPr>
              <a:t>of</a:t>
            </a:r>
            <a:r>
              <a:rPr kern="1200" spc="-15" dirty="0">
                <a:ea typeface="+mn-ea"/>
              </a:rPr>
              <a:t> </a:t>
            </a:r>
            <a:r>
              <a:rPr kern="1200" dirty="0">
                <a:ea typeface="+mn-ea"/>
              </a:rPr>
              <a:t>Business</a:t>
            </a:r>
            <a:r>
              <a:rPr kern="1200" spc="-15" dirty="0">
                <a:ea typeface="+mn-ea"/>
              </a:rPr>
              <a:t> </a:t>
            </a:r>
            <a:r>
              <a:rPr kern="1200" dirty="0">
                <a:ea typeface="+mn-ea"/>
              </a:rPr>
              <a:t>and</a:t>
            </a:r>
            <a:r>
              <a:rPr kern="1200" spc="-15" dirty="0">
                <a:ea typeface="+mn-ea"/>
              </a:rPr>
              <a:t> </a:t>
            </a:r>
            <a:r>
              <a:rPr kern="1200" dirty="0">
                <a:ea typeface="+mn-ea"/>
              </a:rPr>
              <a:t>Law</a:t>
            </a:r>
            <a:r>
              <a:rPr kern="1200" spc="-11" dirty="0">
                <a:ea typeface="+mn-ea"/>
              </a:rPr>
              <a:t> </a:t>
            </a:r>
            <a:r>
              <a:rPr kern="1200" dirty="0">
                <a:ea typeface="+mn-ea"/>
              </a:rPr>
              <a:t>|</a:t>
            </a:r>
            <a:r>
              <a:rPr kern="1200" spc="-11" dirty="0">
                <a:ea typeface="+mn-ea"/>
              </a:rPr>
              <a:t> </a:t>
            </a:r>
            <a:r>
              <a:rPr kern="1200" dirty="0">
                <a:ea typeface="+mn-ea"/>
              </a:rPr>
              <a:t>Peter</a:t>
            </a:r>
            <a:r>
              <a:rPr kern="1200" spc="-8" dirty="0">
                <a:ea typeface="+mn-ea"/>
              </a:rPr>
              <a:t> </a:t>
            </a:r>
            <a:r>
              <a:rPr kern="1200" dirty="0">
                <a:ea typeface="+mn-ea"/>
              </a:rPr>
              <a:t>Faber</a:t>
            </a:r>
            <a:r>
              <a:rPr kern="1200" spc="-11" dirty="0">
                <a:ea typeface="+mn-ea"/>
              </a:rPr>
              <a:t> </a:t>
            </a:r>
            <a:r>
              <a:rPr kern="1200" dirty="0">
                <a:ea typeface="+mn-ea"/>
              </a:rPr>
              <a:t>Business</a:t>
            </a:r>
            <a:r>
              <a:rPr kern="1200" spc="-11" dirty="0">
                <a:ea typeface="+mn-ea"/>
              </a:rPr>
              <a:t> </a:t>
            </a:r>
            <a:r>
              <a:rPr kern="1200" spc="-8" dirty="0">
                <a:ea typeface="+mn-ea"/>
              </a:rPr>
              <a:t>School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821BC0C-2076-08F3-DE51-682333DB3D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03495"/>
            <a:ext cx="9144000" cy="19581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pPr marL="342900" indent="-342900" algn="l" defTabSz="685800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2100" kern="1200" dirty="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These guidelines are designed to </a:t>
            </a:r>
            <a:r>
              <a:rPr lang="en-US" sz="2100" b="1" kern="1200" dirty="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support your learning</a:t>
            </a:r>
            <a:r>
              <a:rPr lang="en-US" sz="2100" kern="1200" dirty="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 and help you apply necessary techniques effectively. For </a:t>
            </a:r>
            <a:r>
              <a:rPr lang="en-US" sz="2100" b="1" kern="1200" dirty="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lab or assessment submissions</a:t>
            </a:r>
            <a:r>
              <a:rPr lang="en-US" sz="2100" kern="1200" dirty="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, please follow instructions and complete tasks based on </a:t>
            </a:r>
            <a:r>
              <a:rPr lang="en-US" sz="2100" b="1" kern="1200" dirty="0">
                <a:solidFill>
                  <a:prstClr val="black"/>
                </a:solidFill>
                <a:highlight>
                  <a:srgbClr val="FFFF00"/>
                </a:highlight>
                <a:latin typeface="Calibri"/>
                <a:ea typeface="+mn-ea"/>
                <a:cs typeface="+mn-cs"/>
              </a:rPr>
              <a:t>Canvas</a:t>
            </a:r>
            <a:r>
              <a:rPr lang="en-US" sz="2100" kern="1200" dirty="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. If you have any questions, feel free to ask—I’m happy to help!</a:t>
            </a:r>
          </a:p>
        </p:txBody>
      </p:sp>
      <p:sp>
        <p:nvSpPr>
          <p:cNvPr id="4" name="object 2">
            <a:extLst>
              <a:ext uri="{FF2B5EF4-FFF2-40B4-BE49-F238E27FC236}">
                <a16:creationId xmlns:a16="http://schemas.microsoft.com/office/drawing/2014/main" id="{15D8BF61-E6FB-9A63-7350-A3B2944726E2}"/>
              </a:ext>
            </a:extLst>
          </p:cNvPr>
          <p:cNvSpPr txBox="1">
            <a:spLocks/>
          </p:cNvSpPr>
          <p:nvPr/>
        </p:nvSpPr>
        <p:spPr>
          <a:xfrm>
            <a:off x="1" y="13827"/>
            <a:ext cx="7086600" cy="440505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9525" rIns="0" bIns="0" rtlCol="0">
            <a:spAutoFit/>
          </a:bodyPr>
          <a:lstStyle>
            <a:lvl1pPr>
              <a:defRPr sz="2900" b="1" i="0">
                <a:solidFill>
                  <a:srgbClr val="3D3935"/>
                </a:solidFill>
                <a:latin typeface="Arial"/>
                <a:ea typeface="+mj-ea"/>
                <a:cs typeface="Arial"/>
              </a:defRPr>
            </a:lvl1pPr>
          </a:lstStyle>
          <a:p>
            <a:pPr marL="9525" algn="l" defTabSz="685800" rtl="0">
              <a:spcBef>
                <a:spcPts val="75"/>
              </a:spcBef>
              <a:defRPr/>
            </a:pPr>
            <a:r>
              <a:rPr lang="en-US" sz="2800" spc="-8" dirty="0">
                <a:latin typeface="+mj-lt"/>
              </a:rPr>
              <a:t>Submission of Labs &amp; Assessments</a:t>
            </a:r>
          </a:p>
        </p:txBody>
      </p:sp>
    </p:spTree>
    <p:extLst>
      <p:ext uri="{BB962C8B-B14F-4D97-AF65-F5344CB8AC3E}">
        <p14:creationId xmlns:p14="http://schemas.microsoft.com/office/powerpoint/2010/main" val="380996237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F7AE2E-97E0-BDCA-618B-720FE1F7F0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913548F9-A26E-1B74-C2A0-A0350AC21E3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33069"/>
            <a:ext cx="6553200" cy="440505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9525">
              <a:spcBef>
                <a:spcPts val="75"/>
              </a:spcBef>
            </a:pPr>
            <a:r>
              <a:rPr lang="en-US" sz="2800" dirty="0">
                <a:latin typeface="+mj-lt"/>
              </a:rPr>
              <a:t>Thank You</a:t>
            </a:r>
            <a:endParaRPr sz="2800" spc="-8" dirty="0">
              <a:latin typeface="+mj-lt"/>
            </a:endParaRP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285BD2D9-AABA-65D7-AD99-6F5B8666F073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76" rIns="0" bIns="0" rtlCol="0">
            <a:spAutoFit/>
          </a:bodyPr>
          <a:lstStyle/>
          <a:p>
            <a:pPr marL="28575" algn="l" defTabSz="685800" rtl="0">
              <a:spcBef>
                <a:spcPts val="4"/>
              </a:spcBef>
              <a:defRPr/>
            </a:pPr>
            <a:fld id="{81D60167-4931-47E6-BA6A-407CBD079E47}" type="slidenum">
              <a:rPr dirty="0">
                <a:ea typeface="+mn-ea"/>
              </a:rPr>
              <a:pPr marL="28575" algn="l" defTabSz="685800" rtl="0">
                <a:spcBef>
                  <a:spcPts val="4"/>
                </a:spcBef>
                <a:defRPr/>
              </a:pPr>
              <a:t>66</a:t>
            </a:fld>
            <a:r>
              <a:rPr spc="176" dirty="0">
                <a:ea typeface="+mn-ea"/>
              </a:rPr>
              <a:t> </a:t>
            </a:r>
            <a:r>
              <a:rPr dirty="0">
                <a:ea typeface="+mn-ea"/>
              </a:rPr>
              <a:t>|</a:t>
            </a:r>
            <a:r>
              <a:rPr spc="300" dirty="0">
                <a:ea typeface="+mn-ea"/>
              </a:rPr>
              <a:t> </a:t>
            </a:r>
            <a:r>
              <a:rPr dirty="0">
                <a:ea typeface="+mn-ea"/>
              </a:rPr>
              <a:t>Faculty</a:t>
            </a:r>
            <a:r>
              <a:rPr spc="-11" dirty="0">
                <a:ea typeface="+mn-ea"/>
              </a:rPr>
              <a:t> </a:t>
            </a:r>
            <a:r>
              <a:rPr dirty="0">
                <a:ea typeface="+mn-ea"/>
              </a:rPr>
              <a:t>of</a:t>
            </a:r>
            <a:r>
              <a:rPr spc="-15" dirty="0">
                <a:ea typeface="+mn-ea"/>
              </a:rPr>
              <a:t> </a:t>
            </a:r>
            <a:r>
              <a:rPr dirty="0">
                <a:ea typeface="+mn-ea"/>
              </a:rPr>
              <a:t>Business</a:t>
            </a:r>
            <a:r>
              <a:rPr spc="-15" dirty="0">
                <a:ea typeface="+mn-ea"/>
              </a:rPr>
              <a:t> </a:t>
            </a:r>
            <a:r>
              <a:rPr dirty="0">
                <a:ea typeface="+mn-ea"/>
              </a:rPr>
              <a:t>and</a:t>
            </a:r>
            <a:r>
              <a:rPr spc="-15" dirty="0">
                <a:ea typeface="+mn-ea"/>
              </a:rPr>
              <a:t> </a:t>
            </a:r>
            <a:r>
              <a:rPr dirty="0">
                <a:ea typeface="+mn-ea"/>
              </a:rPr>
              <a:t>Law</a:t>
            </a:r>
            <a:r>
              <a:rPr spc="-11" dirty="0">
                <a:ea typeface="+mn-ea"/>
              </a:rPr>
              <a:t> </a:t>
            </a:r>
            <a:r>
              <a:rPr dirty="0">
                <a:ea typeface="+mn-ea"/>
              </a:rPr>
              <a:t>|</a:t>
            </a:r>
            <a:r>
              <a:rPr spc="-11" dirty="0">
                <a:ea typeface="+mn-ea"/>
              </a:rPr>
              <a:t> </a:t>
            </a:r>
            <a:r>
              <a:rPr dirty="0">
                <a:ea typeface="+mn-ea"/>
              </a:rPr>
              <a:t>Peter</a:t>
            </a:r>
            <a:r>
              <a:rPr spc="-8" dirty="0">
                <a:ea typeface="+mn-ea"/>
              </a:rPr>
              <a:t> </a:t>
            </a:r>
            <a:r>
              <a:rPr dirty="0">
                <a:ea typeface="+mn-ea"/>
              </a:rPr>
              <a:t>Faber</a:t>
            </a:r>
            <a:r>
              <a:rPr spc="-11" dirty="0">
                <a:ea typeface="+mn-ea"/>
              </a:rPr>
              <a:t> </a:t>
            </a:r>
            <a:r>
              <a:rPr dirty="0">
                <a:ea typeface="+mn-ea"/>
              </a:rPr>
              <a:t>Business</a:t>
            </a:r>
            <a:r>
              <a:rPr spc="-11" dirty="0">
                <a:ea typeface="+mn-ea"/>
              </a:rPr>
              <a:t> </a:t>
            </a:r>
            <a:r>
              <a:rPr spc="-8" dirty="0">
                <a:ea typeface="+mn-ea"/>
              </a:rPr>
              <a:t>School</a:t>
            </a: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1C5F5B67-D420-B363-36D0-076510E9FACF}"/>
              </a:ext>
            </a:extLst>
          </p:cNvPr>
          <p:cNvSpPr txBox="1"/>
          <p:nvPr/>
        </p:nvSpPr>
        <p:spPr>
          <a:xfrm>
            <a:off x="154858" y="664444"/>
            <a:ext cx="5808821" cy="491000"/>
          </a:xfrm>
          <a:prstGeom prst="rect">
            <a:avLst/>
          </a:prstGeom>
        </p:spPr>
        <p:txBody>
          <a:bodyPr vert="horz" wrap="square" lIns="0" tIns="59531" rIns="0" bIns="0" rtlCol="0">
            <a:spAutoFit/>
          </a:bodyPr>
          <a:lstStyle/>
          <a:p>
            <a:pPr marL="342424" indent="-332899" algn="l" defTabSz="685800" rtl="0">
              <a:spcBef>
                <a:spcPts val="469"/>
              </a:spcBef>
              <a:buClr>
                <a:srgbClr val="F2120C"/>
              </a:buClr>
              <a:buSzPct val="75000"/>
              <a:buFont typeface="Arial"/>
              <a:buChar char="•"/>
              <a:tabLst>
                <a:tab pos="342424" algn="l"/>
              </a:tabLst>
              <a:defRPr/>
            </a:pPr>
            <a:r>
              <a:rPr lang="en-US" sz="2800" i="1" dirty="0">
                <a:solidFill>
                  <a:prstClr val="black"/>
                </a:solidFill>
                <a:latin typeface="Calibri"/>
                <a:ea typeface="+mn-ea"/>
                <a:cs typeface="Arial"/>
              </a:rPr>
              <a:t>Have a Great Learning Day!</a:t>
            </a:r>
            <a:endParaRPr sz="2800" dirty="0">
              <a:solidFill>
                <a:prstClr val="black"/>
              </a:solidFill>
              <a:latin typeface="Calibri"/>
              <a:ea typeface="+mn-ea"/>
              <a:cs typeface="Arial"/>
            </a:endParaRPr>
          </a:p>
        </p:txBody>
      </p:sp>
      <p:sp>
        <p:nvSpPr>
          <p:cNvPr id="5" name="object 3">
            <a:extLst>
              <a:ext uri="{FF2B5EF4-FFF2-40B4-BE49-F238E27FC236}">
                <a16:creationId xmlns:a16="http://schemas.microsoft.com/office/drawing/2014/main" id="{4D47354F-B664-DD16-78CE-61C2CA4253AA}"/>
              </a:ext>
            </a:extLst>
          </p:cNvPr>
          <p:cNvSpPr txBox="1"/>
          <p:nvPr/>
        </p:nvSpPr>
        <p:spPr>
          <a:xfrm>
            <a:off x="154858" y="1168454"/>
            <a:ext cx="6626942" cy="491000"/>
          </a:xfrm>
          <a:prstGeom prst="rect">
            <a:avLst/>
          </a:prstGeom>
        </p:spPr>
        <p:txBody>
          <a:bodyPr vert="horz" wrap="square" lIns="0" tIns="59531" rIns="0" bIns="0" rtlCol="0">
            <a:spAutoFit/>
          </a:bodyPr>
          <a:lstStyle/>
          <a:p>
            <a:pPr marL="342424" indent="-332899" algn="l" defTabSz="685800" rtl="0">
              <a:spcBef>
                <a:spcPts val="469"/>
              </a:spcBef>
              <a:buClr>
                <a:srgbClr val="F2120C"/>
              </a:buClr>
              <a:buSzPct val="75000"/>
              <a:buFont typeface="Arial"/>
              <a:buChar char="•"/>
              <a:tabLst>
                <a:tab pos="342424" algn="l"/>
              </a:tabLst>
              <a:defRPr/>
            </a:pPr>
            <a:r>
              <a:rPr lang="en-US" sz="2800" dirty="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Feel free to reach out with any questions!</a:t>
            </a:r>
            <a:endParaRPr sz="2800" dirty="0">
              <a:solidFill>
                <a:prstClr val="black"/>
              </a:solidFill>
              <a:latin typeface="Calibri"/>
              <a:ea typeface="+mn-ea"/>
              <a:cs typeface="Arial"/>
            </a:endParaRPr>
          </a:p>
        </p:txBody>
      </p:sp>
      <p:sp>
        <p:nvSpPr>
          <p:cNvPr id="6" name="object 3">
            <a:extLst>
              <a:ext uri="{FF2B5EF4-FFF2-40B4-BE49-F238E27FC236}">
                <a16:creationId xmlns:a16="http://schemas.microsoft.com/office/drawing/2014/main" id="{26A8C491-6C04-81E4-0F77-7812ABB2A303}"/>
              </a:ext>
            </a:extLst>
          </p:cNvPr>
          <p:cNvSpPr txBox="1"/>
          <p:nvPr/>
        </p:nvSpPr>
        <p:spPr>
          <a:xfrm>
            <a:off x="154857" y="1693988"/>
            <a:ext cx="5808821" cy="491000"/>
          </a:xfrm>
          <a:prstGeom prst="rect">
            <a:avLst/>
          </a:prstGeom>
        </p:spPr>
        <p:txBody>
          <a:bodyPr vert="horz" wrap="square" lIns="0" tIns="59531" rIns="0" bIns="0" rtlCol="0">
            <a:spAutoFit/>
          </a:bodyPr>
          <a:lstStyle/>
          <a:p>
            <a:pPr marL="342424" indent="-332899" algn="l" defTabSz="685800" rtl="0">
              <a:spcBef>
                <a:spcPts val="469"/>
              </a:spcBef>
              <a:buClr>
                <a:srgbClr val="F2120C"/>
              </a:buClr>
              <a:buSzPct val="75000"/>
              <a:buFont typeface="Arial"/>
              <a:buChar char="•"/>
              <a:tabLst>
                <a:tab pos="342424" algn="l"/>
              </a:tabLst>
              <a:defRPr/>
            </a:pPr>
            <a:r>
              <a:rPr lang="en-US" sz="2800" dirty="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Dr. Farshid Keivanian</a:t>
            </a:r>
            <a:endParaRPr sz="2800" dirty="0">
              <a:solidFill>
                <a:prstClr val="black"/>
              </a:solidFill>
              <a:latin typeface="Calibri"/>
              <a:ea typeface="+mn-ea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05509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E0AB77-6889-297B-0931-1A98605C6A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19452014-F83C-8607-6DD1-9E165E7DA34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5938" y="0"/>
            <a:ext cx="5262880" cy="4718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US" sz="2900" dirty="0"/>
              <a:t>Week 4 – Lab 2</a:t>
            </a:r>
            <a:endParaRPr sz="2900" dirty="0"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F8A16B50-0802-7FE2-48BD-5D17B841EFA0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326E78-68C4-0F99-ABA6-05E03BD21CBB}"/>
              </a:ext>
            </a:extLst>
          </p:cNvPr>
          <p:cNvSpPr txBox="1"/>
          <p:nvPr/>
        </p:nvSpPr>
        <p:spPr>
          <a:xfrm>
            <a:off x="-5938" y="710385"/>
            <a:ext cx="9149938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Step 1: Convert to First Normal Form (1NF)</a:t>
            </a:r>
          </a:p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Solution:</a:t>
            </a:r>
            <a:r>
              <a:rPr lang="en-US" sz="2800" dirty="0">
                <a:latin typeface="+mj-lt"/>
              </a:rPr>
              <a:t> Ensure each column has atomic values (one value per cell).</a:t>
            </a:r>
          </a:p>
          <a:p>
            <a:pPr>
              <a:lnSpc>
                <a:spcPct val="150000"/>
              </a:lnSpc>
            </a:pPr>
            <a:r>
              <a:rPr lang="en-US" sz="2800" b="1" dirty="0">
                <a:latin typeface="+mj-lt"/>
              </a:rPr>
              <a:t>1NF Table:</a:t>
            </a:r>
            <a:endParaRPr lang="en-US" sz="2800" dirty="0">
              <a:latin typeface="+mj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FF271F0-FE15-1BC5-0D8B-D8CAB8F1378F}"/>
              </a:ext>
            </a:extLst>
          </p:cNvPr>
          <p:cNvSpPr txBox="1"/>
          <p:nvPr/>
        </p:nvSpPr>
        <p:spPr>
          <a:xfrm>
            <a:off x="-5938" y="3429000"/>
            <a:ext cx="9149938" cy="7848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1500" dirty="0" err="1"/>
              <a:t>student_id</a:t>
            </a:r>
            <a:r>
              <a:rPr lang="en-AU" sz="1500" dirty="0"/>
              <a:t> | name      | </a:t>
            </a:r>
            <a:r>
              <a:rPr lang="en-AU" sz="1500" dirty="0" err="1"/>
              <a:t>date_of_birth</a:t>
            </a:r>
            <a:r>
              <a:rPr lang="en-AU" sz="1500" dirty="0"/>
              <a:t> | </a:t>
            </a:r>
            <a:r>
              <a:rPr lang="en-AU" sz="1500" dirty="0" err="1"/>
              <a:t>subject_code</a:t>
            </a:r>
            <a:r>
              <a:rPr lang="en-AU" sz="1500" dirty="0"/>
              <a:t> | subject       | </a:t>
            </a:r>
            <a:r>
              <a:rPr lang="en-AU" sz="1500" dirty="0" err="1"/>
              <a:t>teacher_ID</a:t>
            </a:r>
            <a:r>
              <a:rPr lang="en-AU" sz="1500" dirty="0"/>
              <a:t> | </a:t>
            </a:r>
            <a:r>
              <a:rPr lang="en-AU" sz="1500" dirty="0" err="1"/>
              <a:t>teacher_name</a:t>
            </a:r>
            <a:r>
              <a:rPr lang="en-AU" sz="1500" dirty="0"/>
              <a:t> | grade</a:t>
            </a:r>
            <a:br>
              <a:rPr lang="en-AU" sz="1500" dirty="0"/>
            </a:br>
            <a:r>
              <a:rPr lang="en-AU" sz="1500" dirty="0"/>
              <a:t>960100     | Smith, J   | 14/11/77       | 3005               | Database   | 34               | B Codd            | C</a:t>
            </a:r>
            <a:br>
              <a:rPr lang="en-AU" sz="1500" dirty="0"/>
            </a:br>
            <a:r>
              <a:rPr lang="en-AU" sz="1500" dirty="0"/>
              <a:t>960100     | Smith, J  | 14/11/77        | 3000               | </a:t>
            </a:r>
            <a:r>
              <a:rPr lang="en-AU" sz="1500" dirty="0" err="1"/>
              <a:t>SoftDev</a:t>
            </a:r>
            <a:r>
              <a:rPr lang="en-AU" sz="1500" dirty="0"/>
              <a:t>      | 42               | A Lovelace      | A</a:t>
            </a:r>
          </a:p>
        </p:txBody>
      </p:sp>
    </p:spTree>
    <p:extLst>
      <p:ext uri="{BB962C8B-B14F-4D97-AF65-F5344CB8AC3E}">
        <p14:creationId xmlns:p14="http://schemas.microsoft.com/office/powerpoint/2010/main" val="641033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772646-2CD4-595C-BA9A-BA28D45FC6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775FE2C6-C6D4-CAD7-6E95-035E8E868BC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5938" y="0"/>
            <a:ext cx="5262880" cy="4718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US" sz="2900" dirty="0"/>
              <a:t>Week 4 – Lab 2</a:t>
            </a:r>
            <a:endParaRPr sz="2900" dirty="0"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DB03A3EA-03BA-2E5F-DC46-5589232E5F7C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31FF607-39C4-98F5-13A4-3C676460A50C}"/>
              </a:ext>
            </a:extLst>
          </p:cNvPr>
          <p:cNvSpPr txBox="1"/>
          <p:nvPr/>
        </p:nvSpPr>
        <p:spPr>
          <a:xfrm>
            <a:off x="-5938" y="710385"/>
            <a:ext cx="9149938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Action in MySQL Workbench: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785813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Open MySQL Workbench.</a:t>
            </a:r>
          </a:p>
          <a:p>
            <a:pPr marL="785813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Create a new database (CREATE DATABASE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SchoolDB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;);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F301FD2-E20D-6599-B80E-5EB0BC2E9960}"/>
              </a:ext>
            </a:extLst>
          </p:cNvPr>
          <p:cNvSpPr txBox="1"/>
          <p:nvPr/>
        </p:nvSpPr>
        <p:spPr>
          <a:xfrm>
            <a:off x="-5938" y="2819400"/>
            <a:ext cx="9149938" cy="7848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1500" dirty="0" err="1"/>
              <a:t>student_id</a:t>
            </a:r>
            <a:r>
              <a:rPr lang="en-AU" sz="1500" dirty="0"/>
              <a:t> | name      | </a:t>
            </a:r>
            <a:r>
              <a:rPr lang="en-AU" sz="1500" dirty="0" err="1"/>
              <a:t>date_of_birth</a:t>
            </a:r>
            <a:r>
              <a:rPr lang="en-AU" sz="1500" dirty="0"/>
              <a:t> | </a:t>
            </a:r>
            <a:r>
              <a:rPr lang="en-AU" sz="1500" dirty="0" err="1"/>
              <a:t>subject_code</a:t>
            </a:r>
            <a:r>
              <a:rPr lang="en-AU" sz="1500" dirty="0"/>
              <a:t> | subject       | </a:t>
            </a:r>
            <a:r>
              <a:rPr lang="en-AU" sz="1500" dirty="0" err="1"/>
              <a:t>teacher_ID</a:t>
            </a:r>
            <a:r>
              <a:rPr lang="en-AU" sz="1500" dirty="0"/>
              <a:t> | </a:t>
            </a:r>
            <a:r>
              <a:rPr lang="en-AU" sz="1500" dirty="0" err="1"/>
              <a:t>teacher_name</a:t>
            </a:r>
            <a:r>
              <a:rPr lang="en-AU" sz="1500" dirty="0"/>
              <a:t> | grade</a:t>
            </a:r>
            <a:br>
              <a:rPr lang="en-AU" sz="1500" dirty="0"/>
            </a:br>
            <a:r>
              <a:rPr lang="en-AU" sz="1500" dirty="0"/>
              <a:t>960100     | Smith, J   | 14/11/77       | 3005               | Database   | 34               | B Codd            | C</a:t>
            </a:r>
            <a:br>
              <a:rPr lang="en-AU" sz="1500" dirty="0"/>
            </a:br>
            <a:r>
              <a:rPr lang="en-AU" sz="1500" dirty="0"/>
              <a:t>960100     | Smith, J  | 14/11/77        | 3000               | </a:t>
            </a:r>
            <a:r>
              <a:rPr lang="en-AU" sz="1500" dirty="0" err="1"/>
              <a:t>SoftDev</a:t>
            </a:r>
            <a:r>
              <a:rPr lang="en-AU" sz="1500" dirty="0"/>
              <a:t>      | 42               | A Lovelace      | 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27B1C52-CB0C-7C71-8CEC-BFA9E578F8A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8889"/>
          <a:stretch/>
        </p:blipFill>
        <p:spPr>
          <a:xfrm>
            <a:off x="946562" y="3578517"/>
            <a:ext cx="7244938" cy="3305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1863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A379FB-6887-1545-167C-765BF00437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624FFD79-112B-5BC0-6289-702363AF602D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32D01A1-CB96-4EF0-C026-558C043578EC}"/>
              </a:ext>
            </a:extLst>
          </p:cNvPr>
          <p:cNvSpPr txBox="1"/>
          <p:nvPr/>
        </p:nvSpPr>
        <p:spPr>
          <a:xfrm>
            <a:off x="33454" y="-152400"/>
            <a:ext cx="9149938" cy="51961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How to Verify If the Database Exists</a:t>
            </a:r>
          </a:p>
          <a:p>
            <a:pPr>
              <a:lnSpc>
                <a:spcPct val="150000"/>
              </a:lnSpc>
              <a:buNone/>
            </a:pPr>
            <a:r>
              <a:rPr lang="en-US" sz="2800" dirty="0">
                <a:latin typeface="+mj-lt"/>
              </a:rPr>
              <a:t>To check if </a:t>
            </a:r>
            <a:r>
              <a:rPr lang="en-US" sz="2800" b="1" dirty="0" err="1">
                <a:latin typeface="+mj-lt"/>
              </a:rPr>
              <a:t>SchoolDB</a:t>
            </a:r>
            <a:r>
              <a:rPr lang="en-US" sz="2800" dirty="0">
                <a:latin typeface="+mj-lt"/>
              </a:rPr>
              <a:t> was created, follow these steps:</a:t>
            </a:r>
          </a:p>
          <a:p>
            <a:pPr marL="758825" indent="-51276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In </a:t>
            </a:r>
            <a:r>
              <a:rPr lang="en-US" sz="2800" b="1" dirty="0">
                <a:latin typeface="+mj-lt"/>
              </a:rPr>
              <a:t>MySQL Workbench</a:t>
            </a:r>
            <a:r>
              <a:rPr lang="en-US" sz="2800" dirty="0">
                <a:latin typeface="+mj-lt"/>
              </a:rPr>
              <a:t>, look at the </a:t>
            </a:r>
            <a:r>
              <a:rPr lang="en-US" sz="2800" b="1" dirty="0">
                <a:latin typeface="+mj-lt"/>
              </a:rPr>
              <a:t>Navigator (left panel)</a:t>
            </a:r>
            <a:r>
              <a:rPr lang="en-US" sz="2800" dirty="0">
                <a:latin typeface="+mj-lt"/>
              </a:rPr>
              <a:t>.</a:t>
            </a:r>
          </a:p>
          <a:p>
            <a:pPr marL="758825" indent="-51276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Click on </a:t>
            </a:r>
            <a:r>
              <a:rPr lang="en-US" sz="2800" b="1" dirty="0">
                <a:latin typeface="+mj-lt"/>
              </a:rPr>
              <a:t>Schemas</a:t>
            </a:r>
            <a:r>
              <a:rPr lang="en-US" sz="2800" dirty="0">
                <a:latin typeface="+mj-lt"/>
              </a:rPr>
              <a:t> </a:t>
            </a:r>
            <a:br>
              <a:rPr lang="en-US" sz="2800" dirty="0">
                <a:latin typeface="+mj-lt"/>
              </a:rPr>
            </a:br>
            <a:r>
              <a:rPr lang="en-US" sz="2800" dirty="0">
                <a:latin typeface="+mj-lt"/>
              </a:rPr>
              <a:t>(You may need to refresh by clicking </a:t>
            </a:r>
            <a:br>
              <a:rPr lang="en-US" sz="2800" dirty="0">
                <a:latin typeface="+mj-lt"/>
              </a:rPr>
            </a:br>
            <a:r>
              <a:rPr lang="en-US" sz="2800" dirty="0">
                <a:latin typeface="+mj-lt"/>
              </a:rPr>
              <a:t>the refresh icon).</a:t>
            </a:r>
          </a:p>
          <a:p>
            <a:pPr marL="758825" indent="-51276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You should see </a:t>
            </a:r>
            <a:r>
              <a:rPr lang="en-US" sz="2800" b="1" dirty="0" err="1">
                <a:latin typeface="+mj-lt"/>
              </a:rPr>
              <a:t>SchoolDB</a:t>
            </a:r>
            <a:r>
              <a:rPr lang="en-US" sz="2800" dirty="0">
                <a:latin typeface="+mj-lt"/>
              </a:rPr>
              <a:t> listed.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66A0321-D6AF-9088-56A8-F6D87B2DB8C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85833" b="58889"/>
          <a:stretch/>
        </p:blipFill>
        <p:spPr>
          <a:xfrm>
            <a:off x="6248400" y="2131359"/>
            <a:ext cx="2895600" cy="4726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5846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1248</TotalTime>
  <Words>3824</Words>
  <Application>Microsoft Office PowerPoint</Application>
  <PresentationFormat>On-screen Show (4:3)</PresentationFormat>
  <Paragraphs>402</Paragraphs>
  <Slides>66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66</vt:i4>
      </vt:variant>
    </vt:vector>
  </HeadingPairs>
  <TitlesOfParts>
    <vt:vector size="72" baseType="lpstr">
      <vt:lpstr>Arial</vt:lpstr>
      <vt:lpstr>Calibri</vt:lpstr>
      <vt:lpstr>Consolas</vt:lpstr>
      <vt:lpstr>Wingdings</vt:lpstr>
      <vt:lpstr>Office Theme</vt:lpstr>
      <vt:lpstr>1_Office Theme</vt:lpstr>
      <vt:lpstr>Normalisation</vt:lpstr>
      <vt:lpstr>Week 4 – Lab 2</vt:lpstr>
      <vt:lpstr>Week 4 – Lab 2</vt:lpstr>
      <vt:lpstr>Week 4 – Lab 2</vt:lpstr>
      <vt:lpstr>Week 4 – Lab 2</vt:lpstr>
      <vt:lpstr>Week 4 – Lab 2</vt:lpstr>
      <vt:lpstr>Week 4 – Lab 2</vt:lpstr>
      <vt:lpstr>Week 4 – Lab 2</vt:lpstr>
      <vt:lpstr>PowerPoint Presentation</vt:lpstr>
      <vt:lpstr>Week 4 – Lab 2</vt:lpstr>
      <vt:lpstr>PowerPoint Presentation</vt:lpstr>
      <vt:lpstr>PowerPoint Presentation</vt:lpstr>
      <vt:lpstr>PowerPoint Presentation</vt:lpstr>
      <vt:lpstr>PowerPoint Presentation</vt:lpstr>
      <vt:lpstr>Week 4 – Lab 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Farshid Keivanian</dc:creator>
  <cp:lastModifiedBy>Farshid Keivanian</cp:lastModifiedBy>
  <cp:revision>422</cp:revision>
  <dcterms:created xsi:type="dcterms:W3CDTF">2025-03-04T09:15:26Z</dcterms:created>
  <dcterms:modified xsi:type="dcterms:W3CDTF">2025-03-21T13:46:38Z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2025-02-17T00:00:00Z</vt:filetime>
  </property>
  <property fmtid="{D5CDD505-2E9C-101B-9397-08002B2CF9AE}" pid="3" name="LastSaved">
    <vt:filetime>2025-03-04T00:00:00Z</vt:filetime>
  </property>
</Properties>
</file>